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Lst>
  <p:sldSz cx="18288000" cy="10287000"/>
  <p:notesSz cx="6858000" cy="9144000"/>
  <p:embeddedFontLst>
    <p:embeddedFont>
      <p:font typeface="Inter" charset="1" panose="020B0502030000000004"/>
      <p:regular r:id="rId17"/>
    </p:embeddedFont>
    <p:embeddedFont>
      <p:font typeface="Inter Ultra-Bold" charset="1" panose="02000503000000020004"/>
      <p:regular r:id="rId18"/>
    </p:embeddedFont>
    <p:embeddedFont>
      <p:font typeface="Inter Bold" charset="1" panose="020B0802030000000004"/>
      <p:regular r:id="rId19"/>
    </p:embeddedFont>
    <p:embeddedFont>
      <p:font typeface="Cambria" charset="1" panose="02040503050406030204"/>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2.png>
</file>

<file path=ppt/media/image3.svg>
</file>

<file path=ppt/media/image4.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https://github.com/piyush182004/Learnytics-Assists" TargetMode="External" Type="http://schemas.openxmlformats.org/officeDocument/2006/relationships/hyperlink"/><Relationship Id="rId3" Target="https://github.com/piyush182004/DATABASE-PROJECT" TargetMode="External" Type="http://schemas.openxmlformats.org/officeDocument/2006/relationships/hyperlink"/></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77" r="0" b="-9277"/>
            </a:stretch>
          </a:blipFill>
        </p:spPr>
      </p:sp>
      <p:grpSp>
        <p:nvGrpSpPr>
          <p:cNvPr name="Group 3" id="3"/>
          <p:cNvGrpSpPr/>
          <p:nvPr/>
        </p:nvGrpSpPr>
        <p:grpSpPr>
          <a:xfrm rot="0">
            <a:off x="-360918" y="8781464"/>
            <a:ext cx="2059630" cy="476836"/>
            <a:chOff x="0" y="0"/>
            <a:chExt cx="542454" cy="125587"/>
          </a:xfrm>
        </p:grpSpPr>
        <p:sp>
          <p:nvSpPr>
            <p:cNvPr name="Freeform 4" id="4"/>
            <p:cNvSpPr/>
            <p:nvPr/>
          </p:nvSpPr>
          <p:spPr>
            <a:xfrm flipH="false" flipV="false" rot="0">
              <a:off x="0" y="0"/>
              <a:ext cx="542454" cy="125587"/>
            </a:xfrm>
            <a:custGeom>
              <a:avLst/>
              <a:gdLst/>
              <a:ahLst/>
              <a:cxnLst/>
              <a:rect r="r" b="b" t="t" l="l"/>
              <a:pathLst>
                <a:path h="125587" w="542454">
                  <a:moveTo>
                    <a:pt x="0" y="0"/>
                  </a:moveTo>
                  <a:lnTo>
                    <a:pt x="542454" y="0"/>
                  </a:lnTo>
                  <a:lnTo>
                    <a:pt x="542454" y="125587"/>
                  </a:lnTo>
                  <a:lnTo>
                    <a:pt x="0" y="125587"/>
                  </a:lnTo>
                  <a:close/>
                </a:path>
              </a:pathLst>
            </a:custGeom>
            <a:solidFill>
              <a:srgbClr val="FF3131"/>
            </a:solidFill>
          </p:spPr>
        </p:sp>
        <p:sp>
          <p:nvSpPr>
            <p:cNvPr name="TextBox 5" id="5"/>
            <p:cNvSpPr txBox="true"/>
            <p:nvPr/>
          </p:nvSpPr>
          <p:spPr>
            <a:xfrm>
              <a:off x="0" y="19050"/>
              <a:ext cx="542454" cy="106537"/>
            </a:xfrm>
            <a:prstGeom prst="rect">
              <a:avLst/>
            </a:prstGeom>
          </p:spPr>
          <p:txBody>
            <a:bodyPr anchor="ctr" rtlCol="false" tIns="50800" lIns="50800" bIns="50800" rIns="50800"/>
            <a:lstStyle/>
            <a:p>
              <a:pPr algn="ctr">
                <a:lnSpc>
                  <a:spcPts val="1704"/>
                </a:lnSpc>
              </a:pPr>
            </a:p>
          </p:txBody>
        </p:sp>
      </p:grpSp>
      <p:grpSp>
        <p:nvGrpSpPr>
          <p:cNvPr name="Group 6" id="6"/>
          <p:cNvGrpSpPr/>
          <p:nvPr/>
        </p:nvGrpSpPr>
        <p:grpSpPr>
          <a:xfrm rot="0">
            <a:off x="4915867" y="2950305"/>
            <a:ext cx="4112807" cy="4386389"/>
            <a:chOff x="0" y="0"/>
            <a:chExt cx="838749" cy="894542"/>
          </a:xfrm>
        </p:grpSpPr>
        <p:sp>
          <p:nvSpPr>
            <p:cNvPr name="Freeform 7" id="7"/>
            <p:cNvSpPr/>
            <p:nvPr/>
          </p:nvSpPr>
          <p:spPr>
            <a:xfrm flipH="false" flipV="false" rot="0">
              <a:off x="0" y="0"/>
              <a:ext cx="838749" cy="894542"/>
            </a:xfrm>
            <a:custGeom>
              <a:avLst/>
              <a:gdLst/>
              <a:ahLst/>
              <a:cxnLst/>
              <a:rect r="r" b="b" t="t" l="l"/>
              <a:pathLst>
                <a:path h="894542" w="838749">
                  <a:moveTo>
                    <a:pt x="0" y="0"/>
                  </a:moveTo>
                  <a:lnTo>
                    <a:pt x="838749" y="0"/>
                  </a:lnTo>
                  <a:lnTo>
                    <a:pt x="838749" y="894542"/>
                  </a:lnTo>
                  <a:lnTo>
                    <a:pt x="0" y="894542"/>
                  </a:lnTo>
                  <a:close/>
                </a:path>
              </a:pathLst>
            </a:custGeom>
            <a:gradFill rotWithShape="true">
              <a:gsLst>
                <a:gs pos="0">
                  <a:srgbClr val="004AAD">
                    <a:alpha val="100000"/>
                  </a:srgbClr>
                </a:gs>
                <a:gs pos="100000">
                  <a:srgbClr val="CB6CE6">
                    <a:alpha val="100000"/>
                  </a:srgbClr>
                </a:gs>
              </a:gsLst>
              <a:lin ang="0"/>
            </a:gradFill>
          </p:spPr>
        </p:sp>
        <p:sp>
          <p:nvSpPr>
            <p:cNvPr name="TextBox 8" id="8"/>
            <p:cNvSpPr txBox="true"/>
            <p:nvPr/>
          </p:nvSpPr>
          <p:spPr>
            <a:xfrm>
              <a:off x="0" y="19050"/>
              <a:ext cx="838749" cy="875492"/>
            </a:xfrm>
            <a:prstGeom prst="rect">
              <a:avLst/>
            </a:prstGeom>
          </p:spPr>
          <p:txBody>
            <a:bodyPr anchor="ctr" rtlCol="false" tIns="50800" lIns="50800" bIns="50800" rIns="50800"/>
            <a:lstStyle/>
            <a:p>
              <a:pPr algn="ctr">
                <a:lnSpc>
                  <a:spcPts val="1704"/>
                </a:lnSpc>
              </a:pPr>
            </a:p>
          </p:txBody>
        </p:sp>
      </p:grpSp>
      <p:sp>
        <p:nvSpPr>
          <p:cNvPr name="TextBox 9" id="9"/>
          <p:cNvSpPr txBox="true"/>
          <p:nvPr/>
        </p:nvSpPr>
        <p:spPr>
          <a:xfrm rot="0">
            <a:off x="1206885" y="8847442"/>
            <a:ext cx="324030" cy="306779"/>
          </a:xfrm>
          <a:prstGeom prst="rect">
            <a:avLst/>
          </a:prstGeom>
        </p:spPr>
        <p:txBody>
          <a:bodyPr anchor="t" rtlCol="false" tIns="0" lIns="0" bIns="0" rIns="0">
            <a:spAutoFit/>
          </a:bodyPr>
          <a:lstStyle/>
          <a:p>
            <a:pPr algn="ctr">
              <a:lnSpc>
                <a:spcPts val="2520"/>
              </a:lnSpc>
              <a:spcBef>
                <a:spcPct val="0"/>
              </a:spcBef>
            </a:pPr>
            <a:r>
              <a:rPr lang="en-US" sz="1800">
                <a:solidFill>
                  <a:srgbClr val="231F20"/>
                </a:solidFill>
                <a:latin typeface="Inter"/>
                <a:ea typeface="Inter"/>
                <a:cs typeface="Inter"/>
                <a:sym typeface="Inter"/>
              </a:rPr>
              <a:t>01</a:t>
            </a:r>
          </a:p>
        </p:txBody>
      </p:sp>
      <p:sp>
        <p:nvSpPr>
          <p:cNvPr name="TextBox 10" id="10"/>
          <p:cNvSpPr txBox="true"/>
          <p:nvPr/>
        </p:nvSpPr>
        <p:spPr>
          <a:xfrm rot="0">
            <a:off x="5601380" y="4149092"/>
            <a:ext cx="8840391" cy="994408"/>
          </a:xfrm>
          <a:prstGeom prst="rect">
            <a:avLst/>
          </a:prstGeom>
        </p:spPr>
        <p:txBody>
          <a:bodyPr anchor="t" rtlCol="false" tIns="0" lIns="0" bIns="0" rIns="0">
            <a:spAutoFit/>
          </a:bodyPr>
          <a:lstStyle/>
          <a:p>
            <a:pPr algn="ctr">
              <a:lnSpc>
                <a:spcPts val="3899"/>
              </a:lnSpc>
            </a:pPr>
            <a:r>
              <a:rPr lang="en-US" b="true" sz="3899">
                <a:solidFill>
                  <a:srgbClr val="231F20"/>
                </a:solidFill>
                <a:latin typeface="Inter Ultra-Bold"/>
                <a:ea typeface="Inter Ultra-Bold"/>
                <a:cs typeface="Inter Ultra-Bold"/>
                <a:sym typeface="Inter Ultra-Bold"/>
              </a:rPr>
              <a:t>ASSIGNMENT BY:- PIYUSH MONDAL</a:t>
            </a:r>
          </a:p>
          <a:p>
            <a:pPr algn="ctr">
              <a:lnSpc>
                <a:spcPts val="3899"/>
              </a:lnSpc>
              <a:spcBef>
                <a:spcPct val="0"/>
              </a:spcBef>
            </a:pPr>
            <a:r>
              <a:rPr lang="en-US" b="true" sz="3899">
                <a:solidFill>
                  <a:srgbClr val="231F20"/>
                </a:solidFill>
                <a:latin typeface="Inter Ultra-Bold"/>
                <a:ea typeface="Inter Ultra-Bold"/>
                <a:cs typeface="Inter Ultra-Bold"/>
                <a:sym typeface="Inter Ultra-Bold"/>
              </a:rPr>
              <a:t>AI /ML TRAINEE APPLICATION</a:t>
            </a:r>
          </a:p>
        </p:txBody>
      </p:sp>
    </p:spTree>
  </p:cSld>
  <p:clrMapOvr>
    <a:masterClrMapping/>
  </p:clrMapOvr>
</p:sld>
</file>

<file path=ppt/slides/slide10.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0" y="0"/>
            <a:ext cx="11749011" cy="2297601"/>
            <a:chOff x="0" y="0"/>
            <a:chExt cx="3094390" cy="605130"/>
          </a:xfrm>
        </p:grpSpPr>
        <p:sp>
          <p:nvSpPr>
            <p:cNvPr name="Freeform 3" id="3"/>
            <p:cNvSpPr/>
            <p:nvPr/>
          </p:nvSpPr>
          <p:spPr>
            <a:xfrm flipH="false" flipV="false" rot="0">
              <a:off x="0" y="0"/>
              <a:ext cx="3094390" cy="605130"/>
            </a:xfrm>
            <a:custGeom>
              <a:avLst/>
              <a:gdLst/>
              <a:ahLst/>
              <a:cxnLst/>
              <a:rect r="r" b="b" t="t" l="l"/>
              <a:pathLst>
                <a:path h="605130" w="3094390">
                  <a:moveTo>
                    <a:pt x="0" y="0"/>
                  </a:moveTo>
                  <a:lnTo>
                    <a:pt x="3094390" y="0"/>
                  </a:lnTo>
                  <a:lnTo>
                    <a:pt x="3094390" y="605130"/>
                  </a:lnTo>
                  <a:lnTo>
                    <a:pt x="0" y="605130"/>
                  </a:lnTo>
                  <a:close/>
                </a:path>
              </a:pathLst>
            </a:custGeom>
            <a:gradFill rotWithShape="true">
              <a:gsLst>
                <a:gs pos="0">
                  <a:srgbClr val="5170FF">
                    <a:alpha val="52000"/>
                  </a:srgbClr>
                </a:gs>
                <a:gs pos="100000">
                  <a:srgbClr val="FF66C4">
                    <a:alpha val="52000"/>
                  </a:srgbClr>
                </a:gs>
              </a:gsLst>
              <a:lin ang="0"/>
            </a:gradFill>
          </p:spPr>
        </p:sp>
        <p:sp>
          <p:nvSpPr>
            <p:cNvPr name="TextBox 4" id="4"/>
            <p:cNvSpPr txBox="true"/>
            <p:nvPr/>
          </p:nvSpPr>
          <p:spPr>
            <a:xfrm>
              <a:off x="0" y="19050"/>
              <a:ext cx="3094390" cy="586080"/>
            </a:xfrm>
            <a:prstGeom prst="rect">
              <a:avLst/>
            </a:prstGeom>
          </p:spPr>
          <p:txBody>
            <a:bodyPr anchor="ctr" rtlCol="false" tIns="50800" lIns="50800" bIns="50800" rIns="50800"/>
            <a:lstStyle/>
            <a:p>
              <a:pPr algn="ctr">
                <a:lnSpc>
                  <a:spcPts val="1704"/>
                </a:lnSpc>
              </a:pPr>
            </a:p>
          </p:txBody>
        </p:sp>
      </p:grpSp>
      <p:sp>
        <p:nvSpPr>
          <p:cNvPr name="TextBox 5" id="5"/>
          <p:cNvSpPr txBox="true"/>
          <p:nvPr/>
        </p:nvSpPr>
        <p:spPr>
          <a:xfrm rot="0">
            <a:off x="566321" y="541275"/>
            <a:ext cx="15976598" cy="487425"/>
          </a:xfrm>
          <a:prstGeom prst="rect">
            <a:avLst/>
          </a:prstGeom>
        </p:spPr>
        <p:txBody>
          <a:bodyPr anchor="t" rtlCol="false" tIns="0" lIns="0" bIns="0" rIns="0">
            <a:spAutoFit/>
          </a:bodyPr>
          <a:lstStyle/>
          <a:p>
            <a:pPr algn="l">
              <a:lnSpc>
                <a:spcPts val="3571"/>
              </a:lnSpc>
            </a:pPr>
            <a:r>
              <a:rPr lang="en-US" b="true" sz="3799">
                <a:solidFill>
                  <a:srgbClr val="231F20"/>
                </a:solidFill>
                <a:latin typeface="Inter Bold"/>
                <a:ea typeface="Inter Bold"/>
                <a:cs typeface="Inter Bold"/>
                <a:sym typeface="Inter Bold"/>
              </a:rPr>
              <a:t>HYPOTHETICAL SITUATION</a:t>
            </a:r>
          </a:p>
        </p:txBody>
      </p:sp>
      <p:sp>
        <p:nvSpPr>
          <p:cNvPr name="AutoShape 6" id="6"/>
          <p:cNvSpPr/>
          <p:nvPr/>
        </p:nvSpPr>
        <p:spPr>
          <a:xfrm flipV="true">
            <a:off x="-2583936" y="2316651"/>
            <a:ext cx="20476568" cy="38100"/>
          </a:xfrm>
          <a:prstGeom prst="line">
            <a:avLst/>
          </a:prstGeom>
          <a:ln cap="flat" w="38100">
            <a:solidFill>
              <a:srgbClr val="231F20"/>
            </a:solidFill>
            <a:prstDash val="solid"/>
            <a:headEnd type="none" len="sm" w="sm"/>
            <a:tailEnd type="none" len="sm" w="sm"/>
          </a:ln>
        </p:spPr>
      </p:sp>
      <p:grpSp>
        <p:nvGrpSpPr>
          <p:cNvPr name="Group 7" id="7"/>
          <p:cNvGrpSpPr/>
          <p:nvPr/>
        </p:nvGrpSpPr>
        <p:grpSpPr>
          <a:xfrm rot="0">
            <a:off x="15199670" y="1118913"/>
            <a:ext cx="2059630" cy="476836"/>
            <a:chOff x="0" y="0"/>
            <a:chExt cx="542454" cy="125587"/>
          </a:xfrm>
        </p:grpSpPr>
        <p:sp>
          <p:nvSpPr>
            <p:cNvPr name="Freeform 8" id="8"/>
            <p:cNvSpPr/>
            <p:nvPr/>
          </p:nvSpPr>
          <p:spPr>
            <a:xfrm flipH="false" flipV="false" rot="0">
              <a:off x="0" y="0"/>
              <a:ext cx="542454" cy="125587"/>
            </a:xfrm>
            <a:custGeom>
              <a:avLst/>
              <a:gdLst/>
              <a:ahLst/>
              <a:cxnLst/>
              <a:rect r="r" b="b" t="t" l="l"/>
              <a:pathLst>
                <a:path h="125587" w="542454">
                  <a:moveTo>
                    <a:pt x="0" y="0"/>
                  </a:moveTo>
                  <a:lnTo>
                    <a:pt x="542454" y="0"/>
                  </a:lnTo>
                  <a:lnTo>
                    <a:pt x="542454" y="125587"/>
                  </a:lnTo>
                  <a:lnTo>
                    <a:pt x="0" y="125587"/>
                  </a:lnTo>
                  <a:close/>
                </a:path>
              </a:pathLst>
            </a:custGeom>
            <a:gradFill rotWithShape="true">
              <a:gsLst>
                <a:gs pos="0">
                  <a:srgbClr val="5170FF">
                    <a:alpha val="50000"/>
                  </a:srgbClr>
                </a:gs>
                <a:gs pos="100000">
                  <a:srgbClr val="FF66C4">
                    <a:alpha val="50000"/>
                  </a:srgbClr>
                </a:gs>
              </a:gsLst>
              <a:lin ang="0"/>
            </a:gradFill>
          </p:spPr>
        </p:sp>
        <p:sp>
          <p:nvSpPr>
            <p:cNvPr name="TextBox 9" id="9"/>
            <p:cNvSpPr txBox="true"/>
            <p:nvPr/>
          </p:nvSpPr>
          <p:spPr>
            <a:xfrm>
              <a:off x="0" y="19050"/>
              <a:ext cx="542454" cy="106537"/>
            </a:xfrm>
            <a:prstGeom prst="rect">
              <a:avLst/>
            </a:prstGeom>
          </p:spPr>
          <p:txBody>
            <a:bodyPr anchor="ctr" rtlCol="false" tIns="50800" lIns="50800" bIns="50800" rIns="50800"/>
            <a:lstStyle/>
            <a:p>
              <a:pPr algn="ctr">
                <a:lnSpc>
                  <a:spcPts val="1704"/>
                </a:lnSpc>
              </a:pPr>
            </a:p>
          </p:txBody>
        </p:sp>
      </p:grpSp>
      <p:sp>
        <p:nvSpPr>
          <p:cNvPr name="TextBox 10" id="10"/>
          <p:cNvSpPr txBox="true"/>
          <p:nvPr/>
        </p:nvSpPr>
        <p:spPr>
          <a:xfrm rot="0">
            <a:off x="16632404" y="1184892"/>
            <a:ext cx="324030" cy="306705"/>
          </a:xfrm>
          <a:prstGeom prst="rect">
            <a:avLst/>
          </a:prstGeom>
        </p:spPr>
        <p:txBody>
          <a:bodyPr anchor="t" rtlCol="false" tIns="0" lIns="0" bIns="0" rIns="0">
            <a:spAutoFit/>
          </a:bodyPr>
          <a:lstStyle/>
          <a:p>
            <a:pPr algn="ctr">
              <a:lnSpc>
                <a:spcPts val="2520"/>
              </a:lnSpc>
              <a:spcBef>
                <a:spcPct val="0"/>
              </a:spcBef>
            </a:pPr>
            <a:r>
              <a:rPr lang="en-US" sz="1800">
                <a:solidFill>
                  <a:srgbClr val="231F20"/>
                </a:solidFill>
                <a:latin typeface="Inter"/>
                <a:ea typeface="Inter"/>
                <a:cs typeface="Inter"/>
                <a:sym typeface="Inter"/>
              </a:rPr>
              <a:t>10</a:t>
            </a:r>
          </a:p>
        </p:txBody>
      </p:sp>
      <p:sp>
        <p:nvSpPr>
          <p:cNvPr name="TextBox 11" id="11"/>
          <p:cNvSpPr txBox="true"/>
          <p:nvPr/>
        </p:nvSpPr>
        <p:spPr>
          <a:xfrm rot="0">
            <a:off x="0" y="2307126"/>
            <a:ext cx="13987548" cy="389280"/>
          </a:xfrm>
          <a:prstGeom prst="rect">
            <a:avLst/>
          </a:prstGeom>
        </p:spPr>
        <p:txBody>
          <a:bodyPr anchor="t" rtlCol="false" tIns="0" lIns="0" bIns="0" rIns="0">
            <a:spAutoFit/>
          </a:bodyPr>
          <a:lstStyle/>
          <a:p>
            <a:pPr algn="just">
              <a:lnSpc>
                <a:spcPts val="3218"/>
              </a:lnSpc>
            </a:pPr>
            <a:r>
              <a:rPr lang="en-US" sz="2298">
                <a:solidFill>
                  <a:srgbClr val="231F20"/>
                </a:solidFill>
                <a:latin typeface="Inter"/>
                <a:ea typeface="Inter"/>
                <a:cs typeface="Inter"/>
                <a:sym typeface="Inter"/>
              </a:rPr>
              <a:t>SUPPOSE WE HAVE 3 SENTENCES</a:t>
            </a:r>
          </a:p>
        </p:txBody>
      </p:sp>
      <p:sp>
        <p:nvSpPr>
          <p:cNvPr name="TextBox 12" id="12"/>
          <p:cNvSpPr txBox="true"/>
          <p:nvPr/>
        </p:nvSpPr>
        <p:spPr>
          <a:xfrm rot="0">
            <a:off x="-75030" y="3023765"/>
            <a:ext cx="17259300" cy="2119735"/>
          </a:xfrm>
          <a:prstGeom prst="rect">
            <a:avLst/>
          </a:prstGeom>
        </p:spPr>
        <p:txBody>
          <a:bodyPr anchor="t" rtlCol="false" tIns="0" lIns="0" bIns="0" rIns="0">
            <a:spAutoFit/>
          </a:bodyPr>
          <a:lstStyle/>
          <a:p>
            <a:pPr algn="ctr">
              <a:lnSpc>
                <a:spcPts val="1704"/>
              </a:lnSpc>
              <a:spcBef>
                <a:spcPct val="0"/>
              </a:spcBef>
            </a:pPr>
            <a:r>
              <a:rPr lang="en-US" sz="1704">
                <a:solidFill>
                  <a:srgbClr val="231F20"/>
                </a:solidFill>
                <a:latin typeface="Inter"/>
                <a:ea typeface="Inter"/>
                <a:cs typeface="Inter"/>
                <a:sym typeface="Inter"/>
              </a:rPr>
              <a:t>ACCUKNOX IS A CL</a:t>
            </a:r>
            <a:r>
              <a:rPr lang="en-US" sz="1704">
                <a:solidFill>
                  <a:srgbClr val="231F20"/>
                </a:solidFill>
                <a:latin typeface="Inter"/>
                <a:ea typeface="Inter"/>
                <a:cs typeface="Inter"/>
                <a:sym typeface="Inter"/>
              </a:rPr>
              <a:t>OUD NATIVE SECURITY PLATFORM.</a:t>
            </a:r>
          </a:p>
          <a:p>
            <a:pPr algn="ctr">
              <a:lnSpc>
                <a:spcPts val="1704"/>
              </a:lnSpc>
              <a:spcBef>
                <a:spcPct val="0"/>
              </a:spcBef>
            </a:pPr>
            <a:r>
              <a:rPr lang="en-US" sz="1704">
                <a:solidFill>
                  <a:srgbClr val="231F20"/>
                </a:solidFill>
                <a:latin typeface="Inter"/>
                <a:ea typeface="Inter"/>
                <a:cs typeface="Inter"/>
                <a:sym typeface="Inter"/>
              </a:rPr>
              <a:t>[100,101,102,....]</a:t>
            </a:r>
          </a:p>
          <a:p>
            <a:pPr algn="ctr">
              <a:lnSpc>
                <a:spcPts val="1704"/>
              </a:lnSpc>
              <a:spcBef>
                <a:spcPct val="0"/>
              </a:spcBef>
            </a:pPr>
          </a:p>
          <a:p>
            <a:pPr algn="ctr">
              <a:lnSpc>
                <a:spcPts val="1704"/>
              </a:lnSpc>
              <a:spcBef>
                <a:spcPct val="0"/>
              </a:spcBef>
            </a:pPr>
            <a:r>
              <a:rPr lang="en-US" sz="1704">
                <a:solidFill>
                  <a:srgbClr val="231F20"/>
                </a:solidFill>
                <a:latin typeface="Inter"/>
                <a:ea typeface="Inter"/>
                <a:cs typeface="Inter"/>
                <a:sym typeface="Inter"/>
              </a:rPr>
              <a:t>ACCUKNOX INCORPORATES AI SECURITY FOR MODERN THREATS ,AND IS RECOGNISED IN TOP AI SECURITY STARTUP.</a:t>
            </a:r>
          </a:p>
          <a:p>
            <a:pPr algn="ctr">
              <a:lnSpc>
                <a:spcPts val="1704"/>
              </a:lnSpc>
              <a:spcBef>
                <a:spcPct val="0"/>
              </a:spcBef>
            </a:pPr>
            <a:r>
              <a:rPr lang="en-US" sz="1704">
                <a:solidFill>
                  <a:srgbClr val="231F20"/>
                </a:solidFill>
                <a:latin typeface="Inter"/>
                <a:ea typeface="Inter"/>
                <a:cs typeface="Inter"/>
                <a:sym typeface="Inter"/>
              </a:rPr>
              <a:t>[110,115,120…]</a:t>
            </a:r>
          </a:p>
          <a:p>
            <a:pPr algn="ctr">
              <a:lnSpc>
                <a:spcPts val="1704"/>
              </a:lnSpc>
              <a:spcBef>
                <a:spcPct val="0"/>
              </a:spcBef>
            </a:pPr>
          </a:p>
          <a:p>
            <a:pPr algn="ctr">
              <a:lnSpc>
                <a:spcPts val="1704"/>
              </a:lnSpc>
              <a:spcBef>
                <a:spcPct val="0"/>
              </a:spcBef>
            </a:pPr>
            <a:r>
              <a:rPr lang="en-US" sz="1704">
                <a:solidFill>
                  <a:srgbClr val="231F20"/>
                </a:solidFill>
                <a:latin typeface="Inter"/>
                <a:ea typeface="Inter"/>
                <a:cs typeface="Inter"/>
                <a:sym typeface="Inter"/>
              </a:rPr>
              <a:t>THE TOP TRENDING ANIME IS JUJUTSU KAISEN.</a:t>
            </a:r>
          </a:p>
          <a:p>
            <a:pPr algn="ctr">
              <a:lnSpc>
                <a:spcPts val="1704"/>
              </a:lnSpc>
              <a:spcBef>
                <a:spcPct val="0"/>
              </a:spcBef>
            </a:pPr>
            <a:r>
              <a:rPr lang="en-US" sz="1704">
                <a:solidFill>
                  <a:srgbClr val="231F20"/>
                </a:solidFill>
                <a:latin typeface="Inter"/>
                <a:ea typeface="Inter"/>
                <a:cs typeface="Inter"/>
                <a:sym typeface="Inter"/>
              </a:rPr>
              <a:t>[300,305,320,...]</a:t>
            </a:r>
          </a:p>
          <a:p>
            <a:pPr algn="ctr">
              <a:lnSpc>
                <a:spcPts val="1704"/>
              </a:lnSpc>
              <a:spcBef>
                <a:spcPct val="0"/>
              </a:spcBef>
            </a:pPr>
          </a:p>
          <a:p>
            <a:pPr algn="ctr">
              <a:lnSpc>
                <a:spcPts val="1704"/>
              </a:lnSpc>
              <a:spcBef>
                <a:spcPct val="0"/>
              </a:spcBef>
            </a:pPr>
          </a:p>
        </p:txBody>
      </p:sp>
      <p:sp>
        <p:nvSpPr>
          <p:cNvPr name="TextBox 13" id="13"/>
          <p:cNvSpPr txBox="true"/>
          <p:nvPr/>
        </p:nvSpPr>
        <p:spPr>
          <a:xfrm rot="0">
            <a:off x="-1708295" y="6042410"/>
            <a:ext cx="8948013" cy="877675"/>
          </a:xfrm>
          <a:prstGeom prst="rect">
            <a:avLst/>
          </a:prstGeom>
        </p:spPr>
        <p:txBody>
          <a:bodyPr anchor="t" rtlCol="false" tIns="0" lIns="0" bIns="0" rIns="0">
            <a:spAutoFit/>
          </a:bodyPr>
          <a:lstStyle/>
          <a:p>
            <a:pPr algn="ctr">
              <a:lnSpc>
                <a:spcPts val="2304"/>
              </a:lnSpc>
              <a:spcBef>
                <a:spcPct val="0"/>
              </a:spcBef>
            </a:pPr>
            <a:r>
              <a:rPr lang="en-US" sz="2304">
                <a:solidFill>
                  <a:srgbClr val="231F20"/>
                </a:solidFill>
                <a:latin typeface="Inter"/>
                <a:ea typeface="Inter"/>
                <a:cs typeface="Inter"/>
                <a:sym typeface="Inter"/>
              </a:rPr>
              <a:t>USE</a:t>
            </a:r>
            <a:r>
              <a:rPr lang="en-US" sz="2304">
                <a:solidFill>
                  <a:srgbClr val="231F20"/>
                </a:solidFill>
                <a:latin typeface="Inter"/>
                <a:ea typeface="Inter"/>
                <a:cs typeface="Inter"/>
                <a:sym typeface="Inter"/>
              </a:rPr>
              <a:t>R SEARCHES FOR A QUERY </a:t>
            </a:r>
          </a:p>
          <a:p>
            <a:pPr algn="ctr">
              <a:lnSpc>
                <a:spcPts val="2304"/>
              </a:lnSpc>
              <a:spcBef>
                <a:spcPct val="0"/>
              </a:spcBef>
            </a:pPr>
            <a:r>
              <a:rPr lang="en-US" sz="2304">
                <a:solidFill>
                  <a:srgbClr val="231F20"/>
                </a:solidFill>
                <a:latin typeface="Inter"/>
                <a:ea typeface="Inter"/>
                <a:cs typeface="Inter"/>
                <a:sym typeface="Inter"/>
              </a:rPr>
              <a:t>WHAT IS ACCUKNOX?</a:t>
            </a:r>
          </a:p>
          <a:p>
            <a:pPr algn="ctr">
              <a:lnSpc>
                <a:spcPts val="2304"/>
              </a:lnSpc>
              <a:spcBef>
                <a:spcPct val="0"/>
              </a:spcBef>
            </a:pPr>
          </a:p>
        </p:txBody>
      </p:sp>
      <p:grpSp>
        <p:nvGrpSpPr>
          <p:cNvPr name="Group 14" id="14"/>
          <p:cNvGrpSpPr/>
          <p:nvPr/>
        </p:nvGrpSpPr>
        <p:grpSpPr>
          <a:xfrm rot="0">
            <a:off x="-75030" y="5848350"/>
            <a:ext cx="6374376" cy="934724"/>
            <a:chOff x="0" y="0"/>
            <a:chExt cx="1678848" cy="246182"/>
          </a:xfrm>
        </p:grpSpPr>
        <p:sp>
          <p:nvSpPr>
            <p:cNvPr name="Freeform 15" id="15"/>
            <p:cNvSpPr/>
            <p:nvPr/>
          </p:nvSpPr>
          <p:spPr>
            <a:xfrm flipH="false" flipV="false" rot="0">
              <a:off x="0" y="0"/>
              <a:ext cx="1678848" cy="246182"/>
            </a:xfrm>
            <a:custGeom>
              <a:avLst/>
              <a:gdLst/>
              <a:ahLst/>
              <a:cxnLst/>
              <a:rect r="r" b="b" t="t" l="l"/>
              <a:pathLst>
                <a:path h="246182" w="1678848">
                  <a:moveTo>
                    <a:pt x="0" y="0"/>
                  </a:moveTo>
                  <a:lnTo>
                    <a:pt x="1678848" y="0"/>
                  </a:lnTo>
                  <a:lnTo>
                    <a:pt x="1678848" y="246182"/>
                  </a:lnTo>
                  <a:lnTo>
                    <a:pt x="0" y="246182"/>
                  </a:lnTo>
                  <a:close/>
                </a:path>
              </a:pathLst>
            </a:custGeom>
            <a:gradFill rotWithShape="true">
              <a:gsLst>
                <a:gs pos="0">
                  <a:srgbClr val="5170FF">
                    <a:alpha val="50000"/>
                  </a:srgbClr>
                </a:gs>
                <a:gs pos="100000">
                  <a:srgbClr val="FF66C4">
                    <a:alpha val="50000"/>
                  </a:srgbClr>
                </a:gs>
              </a:gsLst>
              <a:lin ang="0"/>
            </a:gradFill>
          </p:spPr>
        </p:sp>
        <p:sp>
          <p:nvSpPr>
            <p:cNvPr name="TextBox 16" id="16"/>
            <p:cNvSpPr txBox="true"/>
            <p:nvPr/>
          </p:nvSpPr>
          <p:spPr>
            <a:xfrm>
              <a:off x="0" y="19050"/>
              <a:ext cx="1678848" cy="227132"/>
            </a:xfrm>
            <a:prstGeom prst="rect">
              <a:avLst/>
            </a:prstGeom>
          </p:spPr>
          <p:txBody>
            <a:bodyPr anchor="ctr" rtlCol="false" tIns="50800" lIns="50800" bIns="50800" rIns="50800"/>
            <a:lstStyle/>
            <a:p>
              <a:pPr algn="ctr">
                <a:lnSpc>
                  <a:spcPts val="1704"/>
                </a:lnSpc>
              </a:pPr>
            </a:p>
          </p:txBody>
        </p:sp>
      </p:grpSp>
      <p:sp>
        <p:nvSpPr>
          <p:cNvPr name="TextBox 17" id="17"/>
          <p:cNvSpPr txBox="true"/>
          <p:nvPr/>
        </p:nvSpPr>
        <p:spPr>
          <a:xfrm rot="0">
            <a:off x="316902" y="6872460"/>
            <a:ext cx="19129574" cy="3009266"/>
          </a:xfrm>
          <a:prstGeom prst="rect">
            <a:avLst/>
          </a:prstGeom>
        </p:spPr>
        <p:txBody>
          <a:bodyPr anchor="t" rtlCol="false" tIns="0" lIns="0" bIns="0" rIns="0">
            <a:spAutoFit/>
          </a:bodyPr>
          <a:lstStyle/>
          <a:p>
            <a:pPr algn="just">
              <a:lnSpc>
                <a:spcPts val="3359"/>
              </a:lnSpc>
            </a:pPr>
            <a:r>
              <a:rPr lang="en-US" sz="2399">
                <a:solidFill>
                  <a:srgbClr val="231F20"/>
                </a:solidFill>
                <a:latin typeface="Inter"/>
                <a:ea typeface="Inter"/>
                <a:cs typeface="Inter"/>
                <a:sym typeface="Inter"/>
              </a:rPr>
              <a:t> FAISS returns the first two words:-</a:t>
            </a:r>
          </a:p>
          <a:p>
            <a:pPr algn="just">
              <a:lnSpc>
                <a:spcPts val="3359"/>
              </a:lnSpc>
            </a:pPr>
            <a:r>
              <a:rPr lang="en-US" sz="2399">
                <a:solidFill>
                  <a:srgbClr val="231F20"/>
                </a:solidFill>
                <a:latin typeface="Inter"/>
                <a:ea typeface="Inter"/>
                <a:cs typeface="Inter"/>
                <a:sym typeface="Inter"/>
              </a:rPr>
              <a:t>AccuKnox is a cloud native s</a:t>
            </a:r>
            <a:r>
              <a:rPr lang="en-US" sz="2399">
                <a:solidFill>
                  <a:srgbClr val="231F20"/>
                </a:solidFill>
                <a:latin typeface="Inter"/>
                <a:ea typeface="Inter"/>
                <a:cs typeface="Inter"/>
                <a:sym typeface="Inter"/>
              </a:rPr>
              <a:t>ecurity platform.</a:t>
            </a:r>
          </a:p>
          <a:p>
            <a:pPr algn="just">
              <a:lnSpc>
                <a:spcPts val="3359"/>
              </a:lnSpc>
            </a:pPr>
            <a:r>
              <a:rPr lang="en-US" sz="2399">
                <a:solidFill>
                  <a:srgbClr val="231F20"/>
                </a:solidFill>
                <a:latin typeface="Inter"/>
                <a:ea typeface="Inter"/>
                <a:cs typeface="Inter"/>
                <a:sym typeface="Inter"/>
              </a:rPr>
              <a:t>AccuKnox incorporates AI security for modern threats ,and is recognised in top AI       security startup.</a:t>
            </a:r>
          </a:p>
          <a:p>
            <a:pPr algn="just">
              <a:lnSpc>
                <a:spcPts val="3359"/>
              </a:lnSpc>
            </a:pPr>
          </a:p>
          <a:p>
            <a:pPr algn="just">
              <a:lnSpc>
                <a:spcPts val="3359"/>
              </a:lnSpc>
            </a:pPr>
            <a:r>
              <a:rPr lang="en-US" sz="2399">
                <a:solidFill>
                  <a:srgbClr val="231F20"/>
                </a:solidFill>
                <a:latin typeface="Inter"/>
                <a:ea typeface="Inter"/>
                <a:cs typeface="Inter"/>
                <a:sym typeface="Inter"/>
              </a:rPr>
              <a:t>And ignores the word:-</a:t>
            </a:r>
          </a:p>
          <a:p>
            <a:pPr algn="just">
              <a:lnSpc>
                <a:spcPts val="3359"/>
              </a:lnSpc>
            </a:pPr>
            <a:r>
              <a:rPr lang="en-US" sz="2399">
                <a:solidFill>
                  <a:srgbClr val="231F20"/>
                </a:solidFill>
                <a:latin typeface="Inter"/>
                <a:ea typeface="Inter"/>
                <a:cs typeface="Inter"/>
                <a:sym typeface="Inter"/>
              </a:rPr>
              <a:t>T</a:t>
            </a:r>
            <a:r>
              <a:rPr lang="en-US" sz="2399">
                <a:solidFill>
                  <a:srgbClr val="231F20"/>
                </a:solidFill>
                <a:latin typeface="Inter"/>
                <a:ea typeface="Inter"/>
                <a:cs typeface="Inter"/>
                <a:sym typeface="Inter"/>
              </a:rPr>
              <a:t>he top trending anime is Jujutsu Kaisen.</a:t>
            </a:r>
          </a:p>
          <a:p>
            <a:pPr algn="just">
              <a:lnSpc>
                <a:spcPts val="4059"/>
              </a:lnSpc>
            </a:pPr>
          </a:p>
        </p:txBody>
      </p:sp>
    </p:spTree>
  </p:cSld>
  <p:clrMapOvr>
    <a:masterClrMapping/>
  </p:clrMapOvr>
</p:sld>
</file>

<file path=ppt/slides/slide11.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40627" y="2332517"/>
            <a:ext cx="19416001" cy="6707318"/>
            <a:chOff x="0" y="0"/>
            <a:chExt cx="5113679" cy="1766536"/>
          </a:xfrm>
        </p:grpSpPr>
        <p:sp>
          <p:nvSpPr>
            <p:cNvPr name="Freeform 3" id="3"/>
            <p:cNvSpPr/>
            <p:nvPr/>
          </p:nvSpPr>
          <p:spPr>
            <a:xfrm flipH="false" flipV="false" rot="0">
              <a:off x="0" y="0"/>
              <a:ext cx="5113679" cy="1766536"/>
            </a:xfrm>
            <a:custGeom>
              <a:avLst/>
              <a:gdLst/>
              <a:ahLst/>
              <a:cxnLst/>
              <a:rect r="r" b="b" t="t" l="l"/>
              <a:pathLst>
                <a:path h="1766536" w="5113679">
                  <a:moveTo>
                    <a:pt x="0" y="0"/>
                  </a:moveTo>
                  <a:lnTo>
                    <a:pt x="5113679" y="0"/>
                  </a:lnTo>
                  <a:lnTo>
                    <a:pt x="5113679" y="1766536"/>
                  </a:lnTo>
                  <a:lnTo>
                    <a:pt x="0" y="1766536"/>
                  </a:lnTo>
                  <a:close/>
                </a:path>
              </a:pathLst>
            </a:custGeom>
            <a:gradFill rotWithShape="true">
              <a:gsLst>
                <a:gs pos="0">
                  <a:srgbClr val="5170FF">
                    <a:alpha val="80000"/>
                  </a:srgbClr>
                </a:gs>
                <a:gs pos="100000">
                  <a:srgbClr val="FF66C4">
                    <a:alpha val="80000"/>
                  </a:srgbClr>
                </a:gs>
              </a:gsLst>
              <a:lin ang="0"/>
            </a:gradFill>
          </p:spPr>
        </p:sp>
        <p:sp>
          <p:nvSpPr>
            <p:cNvPr name="TextBox 4" id="4"/>
            <p:cNvSpPr txBox="true"/>
            <p:nvPr/>
          </p:nvSpPr>
          <p:spPr>
            <a:xfrm>
              <a:off x="0" y="19050"/>
              <a:ext cx="5113679" cy="1747486"/>
            </a:xfrm>
            <a:prstGeom prst="rect">
              <a:avLst/>
            </a:prstGeom>
          </p:spPr>
          <p:txBody>
            <a:bodyPr anchor="ctr" rtlCol="false" tIns="50800" lIns="50800" bIns="50800" rIns="50800"/>
            <a:lstStyle/>
            <a:p>
              <a:pPr algn="ctr">
                <a:lnSpc>
                  <a:spcPts val="1704"/>
                </a:lnSpc>
              </a:pPr>
            </a:p>
          </p:txBody>
        </p:sp>
      </p:grpSp>
      <p:sp>
        <p:nvSpPr>
          <p:cNvPr name="TextBox 5" id="5"/>
          <p:cNvSpPr txBox="true"/>
          <p:nvPr/>
        </p:nvSpPr>
        <p:spPr>
          <a:xfrm rot="0">
            <a:off x="5915174" y="4187520"/>
            <a:ext cx="3386138" cy="595733"/>
          </a:xfrm>
          <a:prstGeom prst="rect">
            <a:avLst/>
          </a:prstGeom>
        </p:spPr>
        <p:txBody>
          <a:bodyPr anchor="t" rtlCol="false" tIns="0" lIns="0" bIns="0" rIns="0">
            <a:spAutoFit/>
          </a:bodyPr>
          <a:lstStyle/>
          <a:p>
            <a:pPr algn="ctr">
              <a:lnSpc>
                <a:spcPts val="4404"/>
              </a:lnSpc>
              <a:spcBef>
                <a:spcPct val="0"/>
              </a:spcBef>
            </a:pPr>
            <a:r>
              <a:rPr lang="en-US" b="true" sz="4404">
                <a:solidFill>
                  <a:srgbClr val="000000"/>
                </a:solidFill>
                <a:latin typeface="Inter Ultra-Bold"/>
                <a:ea typeface="Inter Ultra-Bold"/>
                <a:cs typeface="Inter Ultra-Bold"/>
                <a:sym typeface="Inter Ultra-Bold"/>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6468630" y="1029103"/>
            <a:ext cx="790670" cy="469562"/>
          </a:xfrm>
          <a:custGeom>
            <a:avLst/>
            <a:gdLst/>
            <a:ahLst/>
            <a:cxnLst/>
            <a:rect r="r" b="b" t="t" l="l"/>
            <a:pathLst>
              <a:path h="469562" w="790670">
                <a:moveTo>
                  <a:pt x="0" y="0"/>
                </a:moveTo>
                <a:lnTo>
                  <a:pt x="790670" y="0"/>
                </a:lnTo>
                <a:lnTo>
                  <a:pt x="790670" y="469563"/>
                </a:lnTo>
                <a:lnTo>
                  <a:pt x="0" y="46956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31185" y="0"/>
            <a:ext cx="18256815" cy="4862965"/>
            <a:chOff x="0" y="0"/>
            <a:chExt cx="2828458" cy="753401"/>
          </a:xfrm>
        </p:grpSpPr>
        <p:sp>
          <p:nvSpPr>
            <p:cNvPr name="Freeform 4" id="4"/>
            <p:cNvSpPr/>
            <p:nvPr/>
          </p:nvSpPr>
          <p:spPr>
            <a:xfrm flipH="false" flipV="false" rot="0">
              <a:off x="0" y="0"/>
              <a:ext cx="2828458" cy="753401"/>
            </a:xfrm>
            <a:custGeom>
              <a:avLst/>
              <a:gdLst/>
              <a:ahLst/>
              <a:cxnLst/>
              <a:rect r="r" b="b" t="t" l="l"/>
              <a:pathLst>
                <a:path h="753401" w="2828458">
                  <a:moveTo>
                    <a:pt x="0" y="0"/>
                  </a:moveTo>
                  <a:lnTo>
                    <a:pt x="2828458" y="0"/>
                  </a:lnTo>
                  <a:lnTo>
                    <a:pt x="2828458" y="753401"/>
                  </a:lnTo>
                  <a:lnTo>
                    <a:pt x="0" y="753401"/>
                  </a:lnTo>
                  <a:close/>
                </a:path>
              </a:pathLst>
            </a:custGeom>
            <a:blipFill>
              <a:blip r:embed="rId4">
                <a:alphaModFix amt="7999"/>
              </a:blip>
              <a:stretch>
                <a:fillRect l="0" t="-75180" r="0" b="-75180"/>
              </a:stretch>
            </a:blipFill>
          </p:spPr>
        </p:sp>
      </p:grpSp>
      <p:grpSp>
        <p:nvGrpSpPr>
          <p:cNvPr name="Group 5" id="5"/>
          <p:cNvGrpSpPr/>
          <p:nvPr/>
        </p:nvGrpSpPr>
        <p:grpSpPr>
          <a:xfrm rot="0">
            <a:off x="-360918" y="8781464"/>
            <a:ext cx="2059630" cy="476836"/>
            <a:chOff x="0" y="0"/>
            <a:chExt cx="542454" cy="125587"/>
          </a:xfrm>
        </p:grpSpPr>
        <p:sp>
          <p:nvSpPr>
            <p:cNvPr name="Freeform 6" id="6"/>
            <p:cNvSpPr/>
            <p:nvPr/>
          </p:nvSpPr>
          <p:spPr>
            <a:xfrm flipH="false" flipV="false" rot="0">
              <a:off x="0" y="0"/>
              <a:ext cx="542454" cy="125587"/>
            </a:xfrm>
            <a:custGeom>
              <a:avLst/>
              <a:gdLst/>
              <a:ahLst/>
              <a:cxnLst/>
              <a:rect r="r" b="b" t="t" l="l"/>
              <a:pathLst>
                <a:path h="125587" w="542454">
                  <a:moveTo>
                    <a:pt x="0" y="0"/>
                  </a:moveTo>
                  <a:lnTo>
                    <a:pt x="542454" y="0"/>
                  </a:lnTo>
                  <a:lnTo>
                    <a:pt x="542454" y="125587"/>
                  </a:lnTo>
                  <a:lnTo>
                    <a:pt x="0" y="125587"/>
                  </a:lnTo>
                  <a:close/>
                </a:path>
              </a:pathLst>
            </a:custGeom>
            <a:gradFill rotWithShape="true">
              <a:gsLst>
                <a:gs pos="0">
                  <a:srgbClr val="5170FF">
                    <a:alpha val="100000"/>
                  </a:srgbClr>
                </a:gs>
                <a:gs pos="100000">
                  <a:srgbClr val="FF66C4">
                    <a:alpha val="100000"/>
                  </a:srgbClr>
                </a:gs>
              </a:gsLst>
              <a:lin ang="0"/>
            </a:gradFill>
          </p:spPr>
        </p:sp>
        <p:sp>
          <p:nvSpPr>
            <p:cNvPr name="TextBox 7" id="7"/>
            <p:cNvSpPr txBox="true"/>
            <p:nvPr/>
          </p:nvSpPr>
          <p:spPr>
            <a:xfrm>
              <a:off x="0" y="19050"/>
              <a:ext cx="542454" cy="106537"/>
            </a:xfrm>
            <a:prstGeom prst="rect">
              <a:avLst/>
            </a:prstGeom>
          </p:spPr>
          <p:txBody>
            <a:bodyPr anchor="ctr" rtlCol="false" tIns="50800" lIns="50800" bIns="50800" rIns="50800"/>
            <a:lstStyle/>
            <a:p>
              <a:pPr algn="ctr">
                <a:lnSpc>
                  <a:spcPts val="1704"/>
                </a:lnSpc>
              </a:pPr>
            </a:p>
          </p:txBody>
        </p:sp>
      </p:grpSp>
      <p:sp>
        <p:nvSpPr>
          <p:cNvPr name="TextBox 8" id="8"/>
          <p:cNvSpPr txBox="true"/>
          <p:nvPr/>
        </p:nvSpPr>
        <p:spPr>
          <a:xfrm rot="0">
            <a:off x="1206885" y="8847442"/>
            <a:ext cx="324030" cy="306779"/>
          </a:xfrm>
          <a:prstGeom prst="rect">
            <a:avLst/>
          </a:prstGeom>
        </p:spPr>
        <p:txBody>
          <a:bodyPr anchor="t" rtlCol="false" tIns="0" lIns="0" bIns="0" rIns="0">
            <a:spAutoFit/>
          </a:bodyPr>
          <a:lstStyle/>
          <a:p>
            <a:pPr algn="ctr">
              <a:lnSpc>
                <a:spcPts val="2520"/>
              </a:lnSpc>
              <a:spcBef>
                <a:spcPct val="0"/>
              </a:spcBef>
            </a:pPr>
            <a:r>
              <a:rPr lang="en-US" sz="1800">
                <a:solidFill>
                  <a:srgbClr val="231F20"/>
                </a:solidFill>
                <a:latin typeface="Inter"/>
                <a:ea typeface="Inter"/>
                <a:cs typeface="Inter"/>
                <a:sym typeface="Inter"/>
              </a:rPr>
              <a:t>02</a:t>
            </a:r>
          </a:p>
        </p:txBody>
      </p:sp>
      <p:sp>
        <p:nvSpPr>
          <p:cNvPr name="TextBox 9" id="9"/>
          <p:cNvSpPr txBox="true"/>
          <p:nvPr/>
        </p:nvSpPr>
        <p:spPr>
          <a:xfrm rot="0">
            <a:off x="1206885" y="1441516"/>
            <a:ext cx="11264849" cy="2600326"/>
          </a:xfrm>
          <a:prstGeom prst="rect">
            <a:avLst/>
          </a:prstGeom>
        </p:spPr>
        <p:txBody>
          <a:bodyPr anchor="t" rtlCol="false" tIns="0" lIns="0" bIns="0" rIns="0">
            <a:spAutoFit/>
          </a:bodyPr>
          <a:lstStyle/>
          <a:p>
            <a:pPr algn="just">
              <a:lnSpc>
                <a:spcPts val="4199"/>
              </a:lnSpc>
              <a:spcBef>
                <a:spcPct val="0"/>
              </a:spcBef>
            </a:pPr>
            <a:r>
              <a:rPr lang="en-US" b="true" sz="2999">
                <a:solidFill>
                  <a:srgbClr val="231F20"/>
                </a:solidFill>
                <a:latin typeface="Inter Bold"/>
                <a:ea typeface="Inter Bold"/>
                <a:cs typeface="Inter Bold"/>
                <a:sym typeface="Inter Bold"/>
              </a:rPr>
              <a:t>API Data Retrieval and Storage: You are tasked with fetching data from an external REST API, storing it in a local SQLite database, and displaying the retrieved data. The API provides a list of books in JSON format with attributes like title, author, and publication year.</a:t>
            </a:r>
          </a:p>
        </p:txBody>
      </p:sp>
      <p:sp>
        <p:nvSpPr>
          <p:cNvPr name="AutoShape 10" id="10"/>
          <p:cNvSpPr/>
          <p:nvPr/>
        </p:nvSpPr>
        <p:spPr>
          <a:xfrm flipV="true">
            <a:off x="16468630" y="5143500"/>
            <a:ext cx="0" cy="3869864"/>
          </a:xfrm>
          <a:prstGeom prst="line">
            <a:avLst/>
          </a:prstGeom>
          <a:ln cap="flat" w="38100">
            <a:gradFill>
              <a:gsLst>
                <a:gs pos="0">
                  <a:srgbClr val="5170FF">
                    <a:alpha val="100000"/>
                  </a:srgbClr>
                </a:gs>
                <a:gs pos="100000">
                  <a:srgbClr val="FF66C4">
                    <a:alpha val="100000"/>
                  </a:srgbClr>
                </a:gs>
              </a:gsLst>
              <a:lin ang="0"/>
            </a:gradFill>
            <a:prstDash val="solid"/>
            <a:headEnd type="none" len="sm" w="sm"/>
            <a:tailEnd type="none" len="sm" w="sm"/>
          </a:ln>
        </p:spPr>
      </p:sp>
      <p:sp>
        <p:nvSpPr>
          <p:cNvPr name="TextBox 11" id="11"/>
          <p:cNvSpPr txBox="true"/>
          <p:nvPr/>
        </p:nvSpPr>
        <p:spPr>
          <a:xfrm rot="0">
            <a:off x="1698713" y="5691615"/>
            <a:ext cx="11264849" cy="2821305"/>
          </a:xfrm>
          <a:prstGeom prst="rect">
            <a:avLst/>
          </a:prstGeom>
        </p:spPr>
        <p:txBody>
          <a:bodyPr anchor="t" rtlCol="false" tIns="0" lIns="0" bIns="0" rIns="0">
            <a:spAutoFit/>
          </a:bodyPr>
          <a:lstStyle/>
          <a:p>
            <a:pPr algn="just">
              <a:lnSpc>
                <a:spcPts val="2519"/>
              </a:lnSpc>
            </a:pPr>
            <a:r>
              <a:rPr lang="en-US" sz="1799">
                <a:solidFill>
                  <a:srgbClr val="231F20"/>
                </a:solidFill>
                <a:latin typeface="Inter"/>
                <a:ea typeface="Inter"/>
                <a:cs typeface="Inter"/>
                <a:sym typeface="Inter"/>
              </a:rPr>
              <a:t>The objective of this problem is used to save the book information data in the sqlite.I am assuming the as said in the problem to use any external Rest API,I will use publicly available api of the OpenLibrary as the information required is available there and also for the information i used some search engines instead of blind copy paste.I will break the problem codebase into multiple modules</a:t>
            </a:r>
          </a:p>
          <a:p>
            <a:pPr algn="just">
              <a:lnSpc>
                <a:spcPts val="2519"/>
              </a:lnSpc>
            </a:pPr>
          </a:p>
          <a:p>
            <a:pPr algn="just">
              <a:lnSpc>
                <a:spcPts val="2519"/>
              </a:lnSpc>
            </a:pPr>
          </a:p>
          <a:p>
            <a:pPr algn="just">
              <a:lnSpc>
                <a:spcPts val="2519"/>
              </a:lnSpc>
            </a:pPr>
            <a:r>
              <a:rPr lang="en-US" sz="1799" b="true">
                <a:solidFill>
                  <a:srgbClr val="231F20"/>
                </a:solidFill>
                <a:latin typeface="Inter Bold"/>
                <a:ea typeface="Inter Bold"/>
                <a:cs typeface="Inter Bold"/>
                <a:sym typeface="Inter Bold"/>
              </a:rPr>
              <a:t>api_client.py:- </a:t>
            </a:r>
            <a:r>
              <a:rPr lang="en-US" sz="1799">
                <a:solidFill>
                  <a:srgbClr val="231F20"/>
                </a:solidFill>
                <a:latin typeface="Inter"/>
                <a:ea typeface="Inter"/>
                <a:cs typeface="Inter"/>
                <a:sym typeface="Inter"/>
              </a:rPr>
              <a:t>connecting external api and normalising the information in data manner</a:t>
            </a:r>
          </a:p>
          <a:p>
            <a:pPr algn="just">
              <a:lnSpc>
                <a:spcPts val="2519"/>
              </a:lnSpc>
            </a:pPr>
            <a:r>
              <a:rPr lang="en-US" sz="1799" b="true">
                <a:solidFill>
                  <a:srgbClr val="231F20"/>
                </a:solidFill>
                <a:latin typeface="Inter Bold"/>
                <a:ea typeface="Inter Bold"/>
                <a:cs typeface="Inter Bold"/>
                <a:sym typeface="Inter Bold"/>
              </a:rPr>
              <a:t>database.py-</a:t>
            </a:r>
            <a:r>
              <a:rPr lang="en-US" sz="1799">
                <a:solidFill>
                  <a:srgbClr val="231F20"/>
                </a:solidFill>
                <a:latin typeface="Inter"/>
                <a:ea typeface="Inter"/>
                <a:cs typeface="Inter"/>
                <a:sym typeface="Inter"/>
              </a:rPr>
              <a:t>managing database operations</a:t>
            </a:r>
          </a:p>
          <a:p>
            <a:pPr algn="just">
              <a:lnSpc>
                <a:spcPts val="2519"/>
              </a:lnSpc>
              <a:spcBef>
                <a:spcPct val="0"/>
              </a:spcBef>
            </a:pPr>
            <a:r>
              <a:rPr lang="en-US" b="true" sz="1799">
                <a:solidFill>
                  <a:srgbClr val="231F20"/>
                </a:solidFill>
                <a:latin typeface="Inter Bold"/>
                <a:ea typeface="Inter Bold"/>
                <a:cs typeface="Inter Bold"/>
                <a:sym typeface="Inter Bold"/>
              </a:rPr>
              <a:t>main.py-</a:t>
            </a:r>
            <a:r>
              <a:rPr lang="en-US" sz="1799">
                <a:solidFill>
                  <a:srgbClr val="231F20"/>
                </a:solidFill>
                <a:latin typeface="Inter"/>
                <a:ea typeface="Inter"/>
                <a:cs typeface="Inter"/>
                <a:sym typeface="Inter"/>
              </a:rPr>
              <a:t>the main module controlling flow of operation</a:t>
            </a:r>
          </a:p>
        </p:txBody>
      </p:sp>
    </p:spTree>
  </p:cSld>
  <p:clrMapOvr>
    <a:masterClrMapping/>
  </p:clrMapOvr>
</p:sld>
</file>

<file path=ppt/slides/slide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312163" y="9810164"/>
            <a:ext cx="2059630" cy="476836"/>
            <a:chOff x="0" y="0"/>
            <a:chExt cx="542454" cy="125587"/>
          </a:xfrm>
        </p:grpSpPr>
        <p:sp>
          <p:nvSpPr>
            <p:cNvPr name="Freeform 3" id="3"/>
            <p:cNvSpPr/>
            <p:nvPr/>
          </p:nvSpPr>
          <p:spPr>
            <a:xfrm flipH="false" flipV="false" rot="0">
              <a:off x="0" y="0"/>
              <a:ext cx="542454" cy="125587"/>
            </a:xfrm>
            <a:custGeom>
              <a:avLst/>
              <a:gdLst/>
              <a:ahLst/>
              <a:cxnLst/>
              <a:rect r="r" b="b" t="t" l="l"/>
              <a:pathLst>
                <a:path h="125587" w="542454">
                  <a:moveTo>
                    <a:pt x="0" y="0"/>
                  </a:moveTo>
                  <a:lnTo>
                    <a:pt x="542454" y="0"/>
                  </a:lnTo>
                  <a:lnTo>
                    <a:pt x="542454" y="125587"/>
                  </a:lnTo>
                  <a:lnTo>
                    <a:pt x="0" y="125587"/>
                  </a:lnTo>
                  <a:close/>
                </a:path>
              </a:pathLst>
            </a:custGeom>
            <a:solidFill>
              <a:srgbClr val="FF3131"/>
            </a:solidFill>
          </p:spPr>
        </p:sp>
        <p:sp>
          <p:nvSpPr>
            <p:cNvPr name="TextBox 4" id="4"/>
            <p:cNvSpPr txBox="true"/>
            <p:nvPr/>
          </p:nvSpPr>
          <p:spPr>
            <a:xfrm>
              <a:off x="0" y="19050"/>
              <a:ext cx="542454" cy="106537"/>
            </a:xfrm>
            <a:prstGeom prst="rect">
              <a:avLst/>
            </a:prstGeom>
          </p:spPr>
          <p:txBody>
            <a:bodyPr anchor="ctr" rtlCol="false" tIns="50800" lIns="50800" bIns="50800" rIns="50800"/>
            <a:lstStyle/>
            <a:p>
              <a:pPr algn="ctr">
                <a:lnSpc>
                  <a:spcPts val="1704"/>
                </a:lnSpc>
              </a:pPr>
            </a:p>
          </p:txBody>
        </p:sp>
      </p:grpSp>
      <p:grpSp>
        <p:nvGrpSpPr>
          <p:cNvPr name="Group 5" id="5"/>
          <p:cNvGrpSpPr/>
          <p:nvPr/>
        </p:nvGrpSpPr>
        <p:grpSpPr>
          <a:xfrm rot="0">
            <a:off x="0" y="12603"/>
            <a:ext cx="18288000" cy="3264372"/>
            <a:chOff x="0" y="0"/>
            <a:chExt cx="4816593" cy="859752"/>
          </a:xfrm>
        </p:grpSpPr>
        <p:sp>
          <p:nvSpPr>
            <p:cNvPr name="Freeform 6" id="6"/>
            <p:cNvSpPr/>
            <p:nvPr/>
          </p:nvSpPr>
          <p:spPr>
            <a:xfrm flipH="false" flipV="false" rot="0">
              <a:off x="0" y="0"/>
              <a:ext cx="4816592" cy="859752"/>
            </a:xfrm>
            <a:custGeom>
              <a:avLst/>
              <a:gdLst/>
              <a:ahLst/>
              <a:cxnLst/>
              <a:rect r="r" b="b" t="t" l="l"/>
              <a:pathLst>
                <a:path h="859752" w="4816592">
                  <a:moveTo>
                    <a:pt x="0" y="0"/>
                  </a:moveTo>
                  <a:lnTo>
                    <a:pt x="4816592" y="0"/>
                  </a:lnTo>
                  <a:lnTo>
                    <a:pt x="4816592" y="859752"/>
                  </a:lnTo>
                  <a:lnTo>
                    <a:pt x="0" y="859752"/>
                  </a:lnTo>
                  <a:close/>
                </a:path>
              </a:pathLst>
            </a:custGeom>
            <a:gradFill rotWithShape="true">
              <a:gsLst>
                <a:gs pos="0">
                  <a:srgbClr val="004AAD">
                    <a:alpha val="66000"/>
                  </a:srgbClr>
                </a:gs>
                <a:gs pos="100000">
                  <a:srgbClr val="CB6CE6">
                    <a:alpha val="66000"/>
                  </a:srgbClr>
                </a:gs>
              </a:gsLst>
              <a:lin ang="0"/>
            </a:gradFill>
          </p:spPr>
        </p:sp>
        <p:sp>
          <p:nvSpPr>
            <p:cNvPr name="TextBox 7" id="7"/>
            <p:cNvSpPr txBox="true"/>
            <p:nvPr/>
          </p:nvSpPr>
          <p:spPr>
            <a:xfrm>
              <a:off x="0" y="19050"/>
              <a:ext cx="4816593" cy="840702"/>
            </a:xfrm>
            <a:prstGeom prst="rect">
              <a:avLst/>
            </a:prstGeom>
          </p:spPr>
          <p:txBody>
            <a:bodyPr anchor="ctr" rtlCol="false" tIns="50800" lIns="50800" bIns="50800" rIns="50800"/>
            <a:lstStyle/>
            <a:p>
              <a:pPr algn="ctr">
                <a:lnSpc>
                  <a:spcPts val="1704"/>
                </a:lnSpc>
              </a:pPr>
            </a:p>
          </p:txBody>
        </p:sp>
      </p:grpSp>
      <p:sp>
        <p:nvSpPr>
          <p:cNvPr name="TextBox 8" id="8"/>
          <p:cNvSpPr txBox="true"/>
          <p:nvPr/>
        </p:nvSpPr>
        <p:spPr>
          <a:xfrm rot="0">
            <a:off x="1182508" y="9876142"/>
            <a:ext cx="324030" cy="306779"/>
          </a:xfrm>
          <a:prstGeom prst="rect">
            <a:avLst/>
          </a:prstGeom>
        </p:spPr>
        <p:txBody>
          <a:bodyPr anchor="t" rtlCol="false" tIns="0" lIns="0" bIns="0" rIns="0">
            <a:spAutoFit/>
          </a:bodyPr>
          <a:lstStyle/>
          <a:p>
            <a:pPr algn="ctr">
              <a:lnSpc>
                <a:spcPts val="2520"/>
              </a:lnSpc>
              <a:spcBef>
                <a:spcPct val="0"/>
              </a:spcBef>
            </a:pPr>
            <a:r>
              <a:rPr lang="en-US" sz="1800">
                <a:solidFill>
                  <a:srgbClr val="231F20"/>
                </a:solidFill>
                <a:latin typeface="Inter"/>
                <a:ea typeface="Inter"/>
                <a:cs typeface="Inter"/>
                <a:sym typeface="Inter"/>
              </a:rPr>
              <a:t>03</a:t>
            </a:r>
          </a:p>
        </p:txBody>
      </p:sp>
      <p:sp>
        <p:nvSpPr>
          <p:cNvPr name="TextBox 9" id="9"/>
          <p:cNvSpPr txBox="true"/>
          <p:nvPr/>
        </p:nvSpPr>
        <p:spPr>
          <a:xfrm rot="0">
            <a:off x="299021" y="483860"/>
            <a:ext cx="16512682" cy="1790066"/>
          </a:xfrm>
          <a:prstGeom prst="rect">
            <a:avLst/>
          </a:prstGeom>
        </p:spPr>
        <p:txBody>
          <a:bodyPr anchor="t" rtlCol="false" tIns="0" lIns="0" bIns="0" rIns="0">
            <a:spAutoFit/>
          </a:bodyPr>
          <a:lstStyle/>
          <a:p>
            <a:pPr algn="just">
              <a:lnSpc>
                <a:spcPts val="4759"/>
              </a:lnSpc>
              <a:spcBef>
                <a:spcPct val="0"/>
              </a:spcBef>
            </a:pPr>
            <a:r>
              <a:rPr lang="en-US" b="true" sz="3399">
                <a:solidFill>
                  <a:srgbClr val="231F20"/>
                </a:solidFill>
                <a:latin typeface="Inter Bold"/>
                <a:ea typeface="Inter Bold"/>
                <a:cs typeface="Inter Bold"/>
                <a:sym typeface="Inter Bold"/>
              </a:rPr>
              <a:t>2.Data Processing and Visualization: Given a dataset containing information about students' test scores, fetch the data from an API, calculate the average score, and create a bar chart to visualize the data.</a:t>
            </a:r>
          </a:p>
        </p:txBody>
      </p:sp>
      <p:sp>
        <p:nvSpPr>
          <p:cNvPr name="TextBox 10" id="10"/>
          <p:cNvSpPr txBox="true"/>
          <p:nvPr/>
        </p:nvSpPr>
        <p:spPr>
          <a:xfrm rot="0">
            <a:off x="75562" y="3229350"/>
            <a:ext cx="18136875" cy="6680836"/>
          </a:xfrm>
          <a:prstGeom prst="rect">
            <a:avLst/>
          </a:prstGeom>
        </p:spPr>
        <p:txBody>
          <a:bodyPr anchor="t" rtlCol="false" tIns="0" lIns="0" bIns="0" rIns="0">
            <a:spAutoFit/>
          </a:bodyPr>
          <a:lstStyle/>
          <a:p>
            <a:pPr algn="just">
              <a:lnSpc>
                <a:spcPts val="2939"/>
              </a:lnSpc>
            </a:pPr>
          </a:p>
          <a:p>
            <a:pPr algn="just">
              <a:lnSpc>
                <a:spcPts val="2939"/>
              </a:lnSpc>
            </a:pPr>
            <a:r>
              <a:rPr lang="en-US" sz="2099">
                <a:solidFill>
                  <a:srgbClr val="231F20"/>
                </a:solidFill>
                <a:latin typeface="Inter"/>
                <a:ea typeface="Inter"/>
                <a:cs typeface="Inter"/>
                <a:sym typeface="Inter"/>
              </a:rPr>
              <a:t>The objective of the task is to fetch the student information d</a:t>
            </a:r>
            <a:r>
              <a:rPr lang="en-US" sz="2099">
                <a:solidFill>
                  <a:srgbClr val="231F20"/>
                </a:solidFill>
                <a:latin typeface="Inter"/>
                <a:ea typeface="Inter"/>
                <a:cs typeface="Inter"/>
                <a:sym typeface="Inter"/>
              </a:rPr>
              <a:t>ata from api then calculate the avg score and then creating bar charts to visualize ,I will use here publicly available dummyjson data.The pipeline will for the program is data api fetching,data validation,average calculation then visualization.I will break the problem in multiple modules for readability </a:t>
            </a:r>
          </a:p>
          <a:p>
            <a:pPr algn="just">
              <a:lnSpc>
                <a:spcPts val="2939"/>
              </a:lnSpc>
            </a:pPr>
          </a:p>
          <a:p>
            <a:pPr algn="just">
              <a:lnSpc>
                <a:spcPts val="2939"/>
              </a:lnSpc>
            </a:pPr>
            <a:r>
              <a:rPr lang="en-US" sz="2099" b="true">
                <a:solidFill>
                  <a:srgbClr val="231F20"/>
                </a:solidFill>
                <a:latin typeface="Inter Bold"/>
                <a:ea typeface="Inter Bold"/>
                <a:cs typeface="Inter Bold"/>
                <a:sym typeface="Inter Bold"/>
              </a:rPr>
              <a:t>api_client.py</a:t>
            </a:r>
            <a:r>
              <a:rPr lang="en-US" sz="2099">
                <a:solidFill>
                  <a:srgbClr val="231F20"/>
                </a:solidFill>
                <a:latin typeface="Inter"/>
                <a:ea typeface="Inter"/>
                <a:cs typeface="Inter"/>
                <a:sym typeface="Inter"/>
              </a:rPr>
              <a:t> :- fetching and normalising datas</a:t>
            </a:r>
          </a:p>
          <a:p>
            <a:pPr algn="just">
              <a:lnSpc>
                <a:spcPts val="2939"/>
              </a:lnSpc>
            </a:pPr>
            <a:r>
              <a:rPr lang="en-US" sz="2099" b="true">
                <a:solidFill>
                  <a:srgbClr val="231F20"/>
                </a:solidFill>
                <a:latin typeface="Inter Bold"/>
                <a:ea typeface="Inter Bold"/>
                <a:cs typeface="Inter Bold"/>
                <a:sym typeface="Inter Bold"/>
              </a:rPr>
              <a:t>processor.py</a:t>
            </a:r>
            <a:r>
              <a:rPr lang="en-US" sz="2099">
                <a:solidFill>
                  <a:srgbClr val="231F20"/>
                </a:solidFill>
                <a:latin typeface="Inter"/>
                <a:ea typeface="Inter"/>
                <a:cs typeface="Inter"/>
                <a:sym typeface="Inter"/>
              </a:rPr>
              <a:t>:- computational of average</a:t>
            </a:r>
          </a:p>
          <a:p>
            <a:pPr algn="just">
              <a:lnSpc>
                <a:spcPts val="2939"/>
              </a:lnSpc>
            </a:pPr>
            <a:r>
              <a:rPr lang="en-US" sz="2099" b="true">
                <a:solidFill>
                  <a:srgbClr val="231F20"/>
                </a:solidFill>
                <a:latin typeface="Inter Bold"/>
                <a:ea typeface="Inter Bold"/>
                <a:cs typeface="Inter Bold"/>
                <a:sym typeface="Inter Bold"/>
              </a:rPr>
              <a:t>visualizer.py:</a:t>
            </a:r>
            <a:r>
              <a:rPr lang="en-US" sz="2099">
                <a:solidFill>
                  <a:srgbClr val="231F20"/>
                </a:solidFill>
                <a:latin typeface="Inter"/>
                <a:ea typeface="Inter"/>
                <a:cs typeface="Inter"/>
                <a:sym typeface="Inter"/>
              </a:rPr>
              <a:t>- to do the visualization in bar and plots</a:t>
            </a:r>
          </a:p>
          <a:p>
            <a:pPr algn="just">
              <a:lnSpc>
                <a:spcPts val="2939"/>
              </a:lnSpc>
            </a:pPr>
            <a:r>
              <a:rPr lang="en-US" sz="2099" b="true">
                <a:solidFill>
                  <a:srgbClr val="231F20"/>
                </a:solidFill>
                <a:latin typeface="Inter Bold"/>
                <a:ea typeface="Inter Bold"/>
                <a:cs typeface="Inter Bold"/>
                <a:sym typeface="Inter Bold"/>
              </a:rPr>
              <a:t>main.py</a:t>
            </a:r>
            <a:r>
              <a:rPr lang="en-US" sz="2099">
                <a:solidFill>
                  <a:srgbClr val="231F20"/>
                </a:solidFill>
                <a:latin typeface="Inter"/>
                <a:ea typeface="Inter"/>
                <a:cs typeface="Inter"/>
                <a:sym typeface="Inter"/>
              </a:rPr>
              <a:t>:-main module controlling the flow</a:t>
            </a:r>
          </a:p>
          <a:p>
            <a:pPr algn="just">
              <a:lnSpc>
                <a:spcPts val="2939"/>
              </a:lnSpc>
            </a:pPr>
          </a:p>
          <a:p>
            <a:pPr algn="just">
              <a:lnSpc>
                <a:spcPts val="2939"/>
              </a:lnSpc>
            </a:pPr>
            <a:r>
              <a:rPr lang="en-US" sz="2099">
                <a:solidFill>
                  <a:srgbClr val="231F20"/>
                </a:solidFill>
                <a:latin typeface="Inter"/>
                <a:ea typeface="Inter"/>
                <a:cs typeface="Inter"/>
                <a:sym typeface="Inter"/>
              </a:rPr>
              <a:t>We are using the api available </a:t>
            </a:r>
          </a:p>
          <a:p>
            <a:pPr algn="just">
              <a:lnSpc>
                <a:spcPts val="2939"/>
              </a:lnSpc>
            </a:pPr>
            <a:r>
              <a:rPr lang="en-US" sz="2099">
                <a:solidFill>
                  <a:srgbClr val="231F20"/>
                </a:solidFill>
                <a:latin typeface="Inter"/>
                <a:ea typeface="Inter"/>
                <a:cs typeface="Inter"/>
                <a:sym typeface="Inter"/>
              </a:rPr>
              <a:t>https://dummyjson.com/products</a:t>
            </a:r>
          </a:p>
          <a:p>
            <a:pPr algn="just">
              <a:lnSpc>
                <a:spcPts val="2939"/>
              </a:lnSpc>
            </a:pPr>
          </a:p>
          <a:p>
            <a:pPr algn="just">
              <a:lnSpc>
                <a:spcPts val="2939"/>
              </a:lnSpc>
            </a:pPr>
            <a:r>
              <a:rPr lang="en-US" sz="2099">
                <a:solidFill>
                  <a:srgbClr val="231F20"/>
                </a:solidFill>
                <a:latin typeface="Inter"/>
                <a:ea typeface="Inter"/>
                <a:cs typeface="Inter"/>
                <a:sym typeface="Inter"/>
              </a:rPr>
              <a:t>We treat rating as a “test score”</a:t>
            </a:r>
          </a:p>
          <a:p>
            <a:pPr algn="just">
              <a:lnSpc>
                <a:spcPts val="2939"/>
              </a:lnSpc>
            </a:pPr>
            <a:r>
              <a:rPr lang="en-US" sz="2099">
                <a:solidFill>
                  <a:srgbClr val="231F20"/>
                </a:solidFill>
                <a:latin typeface="Inter"/>
                <a:ea typeface="Inter"/>
                <a:cs typeface="Inter"/>
                <a:sym typeface="Inter"/>
              </a:rPr>
              <a:t>We treat title as a “student identifier”</a:t>
            </a:r>
          </a:p>
          <a:p>
            <a:pPr algn="just">
              <a:lnSpc>
                <a:spcPts val="2939"/>
              </a:lnSpc>
            </a:pPr>
          </a:p>
          <a:p>
            <a:pPr algn="just">
              <a:lnSpc>
                <a:spcPts val="2939"/>
              </a:lnSpc>
              <a:spcBef>
                <a:spcPct val="0"/>
              </a:spcBef>
            </a:pPr>
            <a:r>
              <a:rPr lang="en-US" sz="2099">
                <a:solidFill>
                  <a:srgbClr val="231F20"/>
                </a:solidFill>
                <a:latin typeface="Inter"/>
                <a:ea typeface="Inter"/>
                <a:cs typeface="Inter"/>
                <a:sym typeface="Inter"/>
              </a:rPr>
              <a:t>As it is a products rating the students name might appear as product one as we are using it as the names</a:t>
            </a:r>
          </a:p>
          <a:p>
            <a:pPr algn="just">
              <a:lnSpc>
                <a:spcPts val="2939"/>
              </a:lnSpc>
              <a:spcBef>
                <a:spcPct val="0"/>
              </a:spcBef>
            </a:pPr>
          </a:p>
        </p:txBody>
      </p:sp>
    </p:spTree>
  </p:cSld>
  <p:clrMapOvr>
    <a:masterClrMapping/>
  </p:clrMapOvr>
</p:sld>
</file>

<file path=ppt/slides/slide4.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0" y="12603"/>
            <a:ext cx="18288000" cy="3264372"/>
            <a:chOff x="0" y="0"/>
            <a:chExt cx="4816593" cy="859752"/>
          </a:xfrm>
        </p:grpSpPr>
        <p:sp>
          <p:nvSpPr>
            <p:cNvPr name="Freeform 3" id="3"/>
            <p:cNvSpPr/>
            <p:nvPr/>
          </p:nvSpPr>
          <p:spPr>
            <a:xfrm flipH="false" flipV="false" rot="0">
              <a:off x="0" y="0"/>
              <a:ext cx="4816592" cy="859752"/>
            </a:xfrm>
            <a:custGeom>
              <a:avLst/>
              <a:gdLst/>
              <a:ahLst/>
              <a:cxnLst/>
              <a:rect r="r" b="b" t="t" l="l"/>
              <a:pathLst>
                <a:path h="859752" w="4816592">
                  <a:moveTo>
                    <a:pt x="0" y="0"/>
                  </a:moveTo>
                  <a:lnTo>
                    <a:pt x="4816592" y="0"/>
                  </a:lnTo>
                  <a:lnTo>
                    <a:pt x="4816592" y="859752"/>
                  </a:lnTo>
                  <a:lnTo>
                    <a:pt x="0" y="859752"/>
                  </a:lnTo>
                  <a:close/>
                </a:path>
              </a:pathLst>
            </a:custGeom>
            <a:gradFill rotWithShape="true">
              <a:gsLst>
                <a:gs pos="0">
                  <a:srgbClr val="004AAD">
                    <a:alpha val="44000"/>
                  </a:srgbClr>
                </a:gs>
                <a:gs pos="100000">
                  <a:srgbClr val="CB6CE6">
                    <a:alpha val="44000"/>
                  </a:srgbClr>
                </a:gs>
              </a:gsLst>
              <a:lin ang="0"/>
            </a:gradFill>
          </p:spPr>
        </p:sp>
        <p:sp>
          <p:nvSpPr>
            <p:cNvPr name="TextBox 4" id="4"/>
            <p:cNvSpPr txBox="true"/>
            <p:nvPr/>
          </p:nvSpPr>
          <p:spPr>
            <a:xfrm>
              <a:off x="0" y="19050"/>
              <a:ext cx="4816593" cy="840702"/>
            </a:xfrm>
            <a:prstGeom prst="rect">
              <a:avLst/>
            </a:prstGeom>
          </p:spPr>
          <p:txBody>
            <a:bodyPr anchor="ctr" rtlCol="false" tIns="50800" lIns="50800" bIns="50800" rIns="50800"/>
            <a:lstStyle/>
            <a:p>
              <a:pPr algn="ctr">
                <a:lnSpc>
                  <a:spcPts val="1704"/>
                </a:lnSpc>
              </a:pPr>
            </a:p>
          </p:txBody>
        </p:sp>
      </p:grpSp>
      <p:grpSp>
        <p:nvGrpSpPr>
          <p:cNvPr name="Group 5" id="5"/>
          <p:cNvGrpSpPr/>
          <p:nvPr/>
        </p:nvGrpSpPr>
        <p:grpSpPr>
          <a:xfrm rot="0">
            <a:off x="-360918" y="8781464"/>
            <a:ext cx="2059630" cy="476836"/>
            <a:chOff x="0" y="0"/>
            <a:chExt cx="542454" cy="125587"/>
          </a:xfrm>
        </p:grpSpPr>
        <p:sp>
          <p:nvSpPr>
            <p:cNvPr name="Freeform 6" id="6"/>
            <p:cNvSpPr/>
            <p:nvPr/>
          </p:nvSpPr>
          <p:spPr>
            <a:xfrm flipH="false" flipV="false" rot="0">
              <a:off x="0" y="0"/>
              <a:ext cx="542454" cy="125587"/>
            </a:xfrm>
            <a:custGeom>
              <a:avLst/>
              <a:gdLst/>
              <a:ahLst/>
              <a:cxnLst/>
              <a:rect r="r" b="b" t="t" l="l"/>
              <a:pathLst>
                <a:path h="125587" w="542454">
                  <a:moveTo>
                    <a:pt x="0" y="0"/>
                  </a:moveTo>
                  <a:lnTo>
                    <a:pt x="542454" y="0"/>
                  </a:lnTo>
                  <a:lnTo>
                    <a:pt x="542454" y="125587"/>
                  </a:lnTo>
                  <a:lnTo>
                    <a:pt x="0" y="125587"/>
                  </a:lnTo>
                  <a:close/>
                </a:path>
              </a:pathLst>
            </a:custGeom>
            <a:solidFill>
              <a:srgbClr val="FF3131"/>
            </a:solidFill>
          </p:spPr>
        </p:sp>
        <p:sp>
          <p:nvSpPr>
            <p:cNvPr name="TextBox 7" id="7"/>
            <p:cNvSpPr txBox="true"/>
            <p:nvPr/>
          </p:nvSpPr>
          <p:spPr>
            <a:xfrm>
              <a:off x="0" y="19050"/>
              <a:ext cx="542454" cy="106537"/>
            </a:xfrm>
            <a:prstGeom prst="rect">
              <a:avLst/>
            </a:prstGeom>
          </p:spPr>
          <p:txBody>
            <a:bodyPr anchor="ctr" rtlCol="false" tIns="50800" lIns="50800" bIns="50800" rIns="50800"/>
            <a:lstStyle/>
            <a:p>
              <a:pPr algn="ctr">
                <a:lnSpc>
                  <a:spcPts val="1704"/>
                </a:lnSpc>
              </a:pPr>
            </a:p>
          </p:txBody>
        </p:sp>
      </p:grpSp>
      <p:sp>
        <p:nvSpPr>
          <p:cNvPr name="TextBox 8" id="8"/>
          <p:cNvSpPr txBox="true"/>
          <p:nvPr/>
        </p:nvSpPr>
        <p:spPr>
          <a:xfrm rot="0">
            <a:off x="1206885" y="8847442"/>
            <a:ext cx="324030" cy="306779"/>
          </a:xfrm>
          <a:prstGeom prst="rect">
            <a:avLst/>
          </a:prstGeom>
        </p:spPr>
        <p:txBody>
          <a:bodyPr anchor="t" rtlCol="false" tIns="0" lIns="0" bIns="0" rIns="0">
            <a:spAutoFit/>
          </a:bodyPr>
          <a:lstStyle/>
          <a:p>
            <a:pPr algn="ctr">
              <a:lnSpc>
                <a:spcPts val="2520"/>
              </a:lnSpc>
              <a:spcBef>
                <a:spcPct val="0"/>
              </a:spcBef>
            </a:pPr>
            <a:r>
              <a:rPr lang="en-US" sz="1800">
                <a:solidFill>
                  <a:srgbClr val="231F20"/>
                </a:solidFill>
                <a:latin typeface="Inter"/>
                <a:ea typeface="Inter"/>
                <a:cs typeface="Inter"/>
                <a:sym typeface="Inter"/>
              </a:rPr>
              <a:t>04</a:t>
            </a:r>
          </a:p>
        </p:txBody>
      </p:sp>
      <p:sp>
        <p:nvSpPr>
          <p:cNvPr name="TextBox 9" id="9"/>
          <p:cNvSpPr txBox="true"/>
          <p:nvPr/>
        </p:nvSpPr>
        <p:spPr>
          <a:xfrm rot="0">
            <a:off x="224256" y="1064780"/>
            <a:ext cx="16698004" cy="1236216"/>
          </a:xfrm>
          <a:prstGeom prst="rect">
            <a:avLst/>
          </a:prstGeom>
        </p:spPr>
        <p:txBody>
          <a:bodyPr anchor="t" rtlCol="false" tIns="0" lIns="0" bIns="0" rIns="0">
            <a:spAutoFit/>
          </a:bodyPr>
          <a:lstStyle/>
          <a:p>
            <a:pPr algn="l">
              <a:lnSpc>
                <a:spcPts val="3195"/>
              </a:lnSpc>
            </a:pPr>
            <a:r>
              <a:rPr lang="en-US" b="true" sz="3399">
                <a:solidFill>
                  <a:srgbClr val="231F20"/>
                </a:solidFill>
                <a:latin typeface="Inter Bold"/>
                <a:ea typeface="Inter Bold"/>
                <a:cs typeface="Inter Bold"/>
                <a:sym typeface="Inter Bold"/>
              </a:rPr>
              <a:t>3.  CSV DATA IMPORT TO A DATABASE: WRITE A PYTHON SCRIPT THAT READS DATA FROM A CSV FILE CONTAINING USER INFORMATION (E.G., NAME, EMAIL) AND INSERTS IT INTO A SQLITE DATABASE.</a:t>
            </a:r>
          </a:p>
        </p:txBody>
      </p:sp>
      <p:sp>
        <p:nvSpPr>
          <p:cNvPr name="TextBox 10" id="10"/>
          <p:cNvSpPr txBox="true"/>
          <p:nvPr/>
        </p:nvSpPr>
        <p:spPr>
          <a:xfrm rot="0">
            <a:off x="723630" y="3537805"/>
            <a:ext cx="15699257" cy="4406901"/>
          </a:xfrm>
          <a:prstGeom prst="rect">
            <a:avLst/>
          </a:prstGeom>
        </p:spPr>
        <p:txBody>
          <a:bodyPr anchor="t" rtlCol="false" tIns="0" lIns="0" bIns="0" rIns="0">
            <a:spAutoFit/>
          </a:bodyPr>
          <a:lstStyle/>
          <a:p>
            <a:pPr algn="just">
              <a:lnSpc>
                <a:spcPts val="3639"/>
              </a:lnSpc>
            </a:pPr>
          </a:p>
          <a:p>
            <a:pPr algn="just">
              <a:lnSpc>
                <a:spcPts val="3639"/>
              </a:lnSpc>
            </a:pPr>
            <a:r>
              <a:rPr lang="en-US" sz="2599">
                <a:solidFill>
                  <a:srgbClr val="231F20"/>
                </a:solidFill>
                <a:latin typeface="Inter"/>
                <a:ea typeface="Inter"/>
                <a:cs typeface="Inter"/>
                <a:sym typeface="Inter"/>
              </a:rPr>
              <a:t>S</a:t>
            </a:r>
            <a:r>
              <a:rPr lang="en-US" sz="2599">
                <a:solidFill>
                  <a:srgbClr val="231F20"/>
                </a:solidFill>
                <a:latin typeface="Inter"/>
                <a:ea typeface="Inter"/>
                <a:cs typeface="Inter"/>
                <a:sym typeface="Inter"/>
              </a:rPr>
              <a:t>ince a CSV dataset file was not provided in the task given,i created a sample CSV data of name and email. The pipeline which it follows, data from this CSV was read and inserted into a SQLite database. This demonstrates the complete CSV-to-database workflow in a simple way and as mentioned in task.</a:t>
            </a:r>
          </a:p>
          <a:p>
            <a:pPr algn="just">
              <a:lnSpc>
                <a:spcPts val="3639"/>
              </a:lnSpc>
            </a:pPr>
          </a:p>
          <a:p>
            <a:pPr algn="just">
              <a:lnSpc>
                <a:spcPts val="3639"/>
              </a:lnSpc>
            </a:pPr>
            <a:r>
              <a:rPr lang="en-US" sz="2599" b="true">
                <a:solidFill>
                  <a:srgbClr val="231F20"/>
                </a:solidFill>
                <a:latin typeface="Inter Bold"/>
                <a:ea typeface="Inter Bold"/>
                <a:cs typeface="Inter Bold"/>
                <a:sym typeface="Inter Bold"/>
              </a:rPr>
              <a:t>create_csv.py</a:t>
            </a:r>
            <a:r>
              <a:rPr lang="en-US" sz="2599">
                <a:solidFill>
                  <a:srgbClr val="231F20"/>
                </a:solidFill>
                <a:latin typeface="Inter"/>
                <a:ea typeface="Inter"/>
                <a:cs typeface="Inter"/>
                <a:sym typeface="Inter"/>
              </a:rPr>
              <a:t>:- to create a dummy csv with name and email</a:t>
            </a:r>
          </a:p>
          <a:p>
            <a:pPr algn="just">
              <a:lnSpc>
                <a:spcPts val="3639"/>
              </a:lnSpc>
              <a:spcBef>
                <a:spcPct val="0"/>
              </a:spcBef>
            </a:pPr>
            <a:r>
              <a:rPr lang="en-US" b="true" sz="2599">
                <a:solidFill>
                  <a:srgbClr val="231F20"/>
                </a:solidFill>
                <a:latin typeface="Inter Bold"/>
                <a:ea typeface="Inter Bold"/>
                <a:cs typeface="Inter Bold"/>
                <a:sym typeface="Inter Bold"/>
              </a:rPr>
              <a:t>main.py</a:t>
            </a:r>
            <a:r>
              <a:rPr lang="en-US" sz="2599">
                <a:solidFill>
                  <a:srgbClr val="231F20"/>
                </a:solidFill>
                <a:latin typeface="Inter"/>
                <a:ea typeface="Inter"/>
                <a:cs typeface="Inter"/>
                <a:sym typeface="Inter"/>
              </a:rPr>
              <a:t>- main module which does the operation of reading the csv and inserting in database</a:t>
            </a:r>
          </a:p>
          <a:p>
            <a:pPr algn="just">
              <a:lnSpc>
                <a:spcPts val="6159"/>
              </a:lnSpc>
              <a:spcBef>
                <a:spcPct val="0"/>
              </a:spcBef>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60918" y="8781464"/>
            <a:ext cx="2059630" cy="476836"/>
            <a:chOff x="0" y="0"/>
            <a:chExt cx="542454" cy="125587"/>
          </a:xfrm>
        </p:grpSpPr>
        <p:sp>
          <p:nvSpPr>
            <p:cNvPr name="Freeform 3" id="3"/>
            <p:cNvSpPr/>
            <p:nvPr/>
          </p:nvSpPr>
          <p:spPr>
            <a:xfrm flipH="false" flipV="false" rot="0">
              <a:off x="0" y="0"/>
              <a:ext cx="542454" cy="125587"/>
            </a:xfrm>
            <a:custGeom>
              <a:avLst/>
              <a:gdLst/>
              <a:ahLst/>
              <a:cxnLst/>
              <a:rect r="r" b="b" t="t" l="l"/>
              <a:pathLst>
                <a:path h="125587" w="542454">
                  <a:moveTo>
                    <a:pt x="0" y="0"/>
                  </a:moveTo>
                  <a:lnTo>
                    <a:pt x="542454" y="0"/>
                  </a:lnTo>
                  <a:lnTo>
                    <a:pt x="542454" y="125587"/>
                  </a:lnTo>
                  <a:lnTo>
                    <a:pt x="0" y="125587"/>
                  </a:lnTo>
                  <a:close/>
                </a:path>
              </a:pathLst>
            </a:custGeom>
            <a:gradFill rotWithShape="true">
              <a:gsLst>
                <a:gs pos="0">
                  <a:srgbClr val="5170FF">
                    <a:alpha val="100000"/>
                  </a:srgbClr>
                </a:gs>
                <a:gs pos="100000">
                  <a:srgbClr val="FF66C4">
                    <a:alpha val="100000"/>
                  </a:srgbClr>
                </a:gs>
              </a:gsLst>
              <a:lin ang="0"/>
            </a:gradFill>
          </p:spPr>
        </p:sp>
        <p:sp>
          <p:nvSpPr>
            <p:cNvPr name="TextBox 4" id="4"/>
            <p:cNvSpPr txBox="true"/>
            <p:nvPr/>
          </p:nvSpPr>
          <p:spPr>
            <a:xfrm>
              <a:off x="0" y="19050"/>
              <a:ext cx="542454" cy="106537"/>
            </a:xfrm>
            <a:prstGeom prst="rect">
              <a:avLst/>
            </a:prstGeom>
          </p:spPr>
          <p:txBody>
            <a:bodyPr anchor="ctr" rtlCol="false" tIns="50800" lIns="50800" bIns="50800" rIns="50800"/>
            <a:lstStyle/>
            <a:p>
              <a:pPr algn="ctr">
                <a:lnSpc>
                  <a:spcPts val="1704"/>
                </a:lnSpc>
              </a:pPr>
            </a:p>
          </p:txBody>
        </p:sp>
      </p:grpSp>
      <p:sp>
        <p:nvSpPr>
          <p:cNvPr name="TextBox 5" id="5"/>
          <p:cNvSpPr txBox="true"/>
          <p:nvPr/>
        </p:nvSpPr>
        <p:spPr>
          <a:xfrm rot="0">
            <a:off x="1206885" y="8847442"/>
            <a:ext cx="324030" cy="306779"/>
          </a:xfrm>
          <a:prstGeom prst="rect">
            <a:avLst/>
          </a:prstGeom>
        </p:spPr>
        <p:txBody>
          <a:bodyPr anchor="t" rtlCol="false" tIns="0" lIns="0" bIns="0" rIns="0">
            <a:spAutoFit/>
          </a:bodyPr>
          <a:lstStyle/>
          <a:p>
            <a:pPr algn="ctr">
              <a:lnSpc>
                <a:spcPts val="2520"/>
              </a:lnSpc>
              <a:spcBef>
                <a:spcPct val="0"/>
              </a:spcBef>
            </a:pPr>
            <a:r>
              <a:rPr lang="en-US" sz="1800">
                <a:solidFill>
                  <a:srgbClr val="231F20"/>
                </a:solidFill>
                <a:latin typeface="Inter"/>
                <a:ea typeface="Inter"/>
                <a:cs typeface="Inter"/>
                <a:sym typeface="Inter"/>
              </a:rPr>
              <a:t>05</a:t>
            </a:r>
          </a:p>
        </p:txBody>
      </p:sp>
      <p:sp>
        <p:nvSpPr>
          <p:cNvPr name="TextBox 6" id="6"/>
          <p:cNvSpPr txBox="true"/>
          <p:nvPr/>
        </p:nvSpPr>
        <p:spPr>
          <a:xfrm rot="0">
            <a:off x="273010" y="1162050"/>
            <a:ext cx="15679438" cy="2062055"/>
          </a:xfrm>
          <a:prstGeom prst="rect">
            <a:avLst/>
          </a:prstGeom>
        </p:spPr>
        <p:txBody>
          <a:bodyPr anchor="t" rtlCol="false" tIns="0" lIns="0" bIns="0" rIns="0">
            <a:spAutoFit/>
          </a:bodyPr>
          <a:lstStyle/>
          <a:p>
            <a:pPr algn="l">
              <a:lnSpc>
                <a:spcPts val="5472"/>
              </a:lnSpc>
            </a:pPr>
            <a:r>
              <a:rPr lang="en-US" b="true" sz="5821">
                <a:solidFill>
                  <a:srgbClr val="8C52FF"/>
                </a:solidFill>
                <a:latin typeface="Inter Bold"/>
                <a:ea typeface="Inter Bold"/>
                <a:cs typeface="Inter Bold"/>
                <a:sym typeface="Inter Bold"/>
              </a:rPr>
              <a:t>1.    SEND A LINK TO THE MOST COMPLEX PYTHON CODE YOU HAVE WRITTEN </a:t>
            </a:r>
          </a:p>
          <a:p>
            <a:pPr algn="l">
              <a:lnSpc>
                <a:spcPts val="5096"/>
              </a:lnSpc>
            </a:pPr>
          </a:p>
        </p:txBody>
      </p:sp>
      <p:sp>
        <p:nvSpPr>
          <p:cNvPr name="TextBox 7" id="7"/>
          <p:cNvSpPr txBox="true"/>
          <p:nvPr/>
        </p:nvSpPr>
        <p:spPr>
          <a:xfrm rot="0">
            <a:off x="2118795" y="3668388"/>
            <a:ext cx="8541187" cy="349355"/>
          </a:xfrm>
          <a:prstGeom prst="rect">
            <a:avLst/>
          </a:prstGeom>
        </p:spPr>
        <p:txBody>
          <a:bodyPr anchor="t" rtlCol="false" tIns="0" lIns="0" bIns="0" rIns="0">
            <a:spAutoFit/>
          </a:bodyPr>
          <a:lstStyle/>
          <a:p>
            <a:pPr algn="ctr">
              <a:lnSpc>
                <a:spcPts val="2504"/>
              </a:lnSpc>
              <a:spcBef>
                <a:spcPct val="0"/>
              </a:spcBef>
            </a:pPr>
            <a:r>
              <a:rPr lang="en-US" sz="2504" u="sng">
                <a:solidFill>
                  <a:srgbClr val="000000"/>
                </a:solidFill>
                <a:latin typeface="Cambria"/>
                <a:ea typeface="Cambria"/>
                <a:cs typeface="Cambria"/>
                <a:sym typeface="Cambria"/>
                <a:hlinkClick r:id="rId2" tooltip="https://github.com/piyush182004/Learnytics-Assists"/>
              </a:rPr>
              <a:t>HTTPS://GITHUB.COM/PIYUSH182004/LEARNYTICS-ASSISTS</a:t>
            </a:r>
          </a:p>
        </p:txBody>
      </p:sp>
      <p:sp>
        <p:nvSpPr>
          <p:cNvPr name="TextBox 8" id="8"/>
          <p:cNvSpPr txBox="true"/>
          <p:nvPr/>
        </p:nvSpPr>
        <p:spPr>
          <a:xfrm rot="0">
            <a:off x="273010" y="5435251"/>
            <a:ext cx="15679438" cy="2062055"/>
          </a:xfrm>
          <a:prstGeom prst="rect">
            <a:avLst/>
          </a:prstGeom>
        </p:spPr>
        <p:txBody>
          <a:bodyPr anchor="t" rtlCol="false" tIns="0" lIns="0" bIns="0" rIns="0">
            <a:spAutoFit/>
          </a:bodyPr>
          <a:lstStyle/>
          <a:p>
            <a:pPr algn="l">
              <a:lnSpc>
                <a:spcPts val="5472"/>
              </a:lnSpc>
            </a:pPr>
            <a:r>
              <a:rPr lang="en-US" b="true" sz="5821">
                <a:solidFill>
                  <a:srgbClr val="FF3131"/>
                </a:solidFill>
                <a:latin typeface="Inter Bold"/>
                <a:ea typeface="Inter Bold"/>
                <a:cs typeface="Inter Bold"/>
                <a:sym typeface="Inter Bold"/>
              </a:rPr>
              <a:t>2.    SEND A LINK TO THE MOST COMPLEX DATABASE CODE YOU HAVE WRITTEN </a:t>
            </a:r>
          </a:p>
          <a:p>
            <a:pPr algn="l">
              <a:lnSpc>
                <a:spcPts val="5096"/>
              </a:lnSpc>
            </a:pPr>
          </a:p>
        </p:txBody>
      </p:sp>
      <p:sp>
        <p:nvSpPr>
          <p:cNvPr name="TextBox 9" id="9"/>
          <p:cNvSpPr txBox="true"/>
          <p:nvPr/>
        </p:nvSpPr>
        <p:spPr>
          <a:xfrm rot="0">
            <a:off x="2777284" y="7721123"/>
            <a:ext cx="8357831" cy="349355"/>
          </a:xfrm>
          <a:prstGeom prst="rect">
            <a:avLst/>
          </a:prstGeom>
        </p:spPr>
        <p:txBody>
          <a:bodyPr anchor="t" rtlCol="false" tIns="0" lIns="0" bIns="0" rIns="0">
            <a:spAutoFit/>
          </a:bodyPr>
          <a:lstStyle/>
          <a:p>
            <a:pPr algn="ctr">
              <a:lnSpc>
                <a:spcPts val="2504"/>
              </a:lnSpc>
              <a:spcBef>
                <a:spcPct val="0"/>
              </a:spcBef>
            </a:pPr>
            <a:r>
              <a:rPr lang="en-US" sz="2504" u="sng">
                <a:solidFill>
                  <a:srgbClr val="000000"/>
                </a:solidFill>
                <a:latin typeface="Cambria"/>
                <a:ea typeface="Cambria"/>
                <a:cs typeface="Cambria"/>
                <a:sym typeface="Cambria"/>
                <a:hlinkClick r:id="rId3" tooltip="https://github.com/piyush182004/DATABASE-PROJECT"/>
              </a:rPr>
              <a:t>HTTPS://GITHUB.COM/PIYUSH182004/DATABASE-PROJECT</a:t>
            </a:r>
          </a:p>
        </p:txBody>
      </p:sp>
    </p:spTree>
  </p:cSld>
  <p:clrMapOvr>
    <a:masterClrMapping/>
  </p:clrMapOvr>
</p:sld>
</file>

<file path=ppt/slides/slide6.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7867903" y="-212449"/>
            <a:ext cx="803491" cy="10711899"/>
            <a:chOff x="0" y="0"/>
            <a:chExt cx="211619" cy="2821241"/>
          </a:xfrm>
        </p:grpSpPr>
        <p:sp>
          <p:nvSpPr>
            <p:cNvPr name="Freeform 3" id="3"/>
            <p:cNvSpPr/>
            <p:nvPr/>
          </p:nvSpPr>
          <p:spPr>
            <a:xfrm flipH="false" flipV="false" rot="0">
              <a:off x="0" y="0"/>
              <a:ext cx="211619" cy="2821241"/>
            </a:xfrm>
            <a:custGeom>
              <a:avLst/>
              <a:gdLst/>
              <a:ahLst/>
              <a:cxnLst/>
              <a:rect r="r" b="b" t="t" l="l"/>
              <a:pathLst>
                <a:path h="2821241" w="211619">
                  <a:moveTo>
                    <a:pt x="0" y="0"/>
                  </a:moveTo>
                  <a:lnTo>
                    <a:pt x="211619" y="0"/>
                  </a:lnTo>
                  <a:lnTo>
                    <a:pt x="211619" y="2821241"/>
                  </a:lnTo>
                  <a:lnTo>
                    <a:pt x="0" y="2821241"/>
                  </a:lnTo>
                  <a:close/>
                </a:path>
              </a:pathLst>
            </a:custGeom>
            <a:gradFill rotWithShape="true">
              <a:gsLst>
                <a:gs pos="0">
                  <a:srgbClr val="5170FF">
                    <a:alpha val="100000"/>
                  </a:srgbClr>
                </a:gs>
                <a:gs pos="100000">
                  <a:srgbClr val="FF66C4">
                    <a:alpha val="100000"/>
                  </a:srgbClr>
                </a:gs>
              </a:gsLst>
              <a:lin ang="0"/>
            </a:gradFill>
          </p:spPr>
        </p:sp>
        <p:sp>
          <p:nvSpPr>
            <p:cNvPr name="TextBox 4" id="4"/>
            <p:cNvSpPr txBox="true"/>
            <p:nvPr/>
          </p:nvSpPr>
          <p:spPr>
            <a:xfrm>
              <a:off x="0" y="19050"/>
              <a:ext cx="211619" cy="2802191"/>
            </a:xfrm>
            <a:prstGeom prst="rect">
              <a:avLst/>
            </a:prstGeom>
          </p:spPr>
          <p:txBody>
            <a:bodyPr anchor="ctr" rtlCol="false" tIns="50800" lIns="50800" bIns="50800" rIns="50800"/>
            <a:lstStyle/>
            <a:p>
              <a:pPr algn="ctr">
                <a:lnSpc>
                  <a:spcPts val="1704"/>
                </a:lnSpc>
              </a:pPr>
            </a:p>
          </p:txBody>
        </p:sp>
      </p:grpSp>
      <p:grpSp>
        <p:nvGrpSpPr>
          <p:cNvPr name="Group 5" id="5"/>
          <p:cNvGrpSpPr/>
          <p:nvPr/>
        </p:nvGrpSpPr>
        <p:grpSpPr>
          <a:xfrm rot="0">
            <a:off x="-165901" y="0"/>
            <a:ext cx="5898053" cy="7413543"/>
            <a:chOff x="0" y="0"/>
            <a:chExt cx="1553397" cy="1952538"/>
          </a:xfrm>
        </p:grpSpPr>
        <p:sp>
          <p:nvSpPr>
            <p:cNvPr name="Freeform 6" id="6"/>
            <p:cNvSpPr/>
            <p:nvPr/>
          </p:nvSpPr>
          <p:spPr>
            <a:xfrm flipH="false" flipV="false" rot="0">
              <a:off x="0" y="0"/>
              <a:ext cx="1553397" cy="1952538"/>
            </a:xfrm>
            <a:custGeom>
              <a:avLst/>
              <a:gdLst/>
              <a:ahLst/>
              <a:cxnLst/>
              <a:rect r="r" b="b" t="t" l="l"/>
              <a:pathLst>
                <a:path h="1952538" w="1553397">
                  <a:moveTo>
                    <a:pt x="0" y="0"/>
                  </a:moveTo>
                  <a:lnTo>
                    <a:pt x="1553397" y="0"/>
                  </a:lnTo>
                  <a:lnTo>
                    <a:pt x="1553397" y="1952538"/>
                  </a:lnTo>
                  <a:lnTo>
                    <a:pt x="0" y="1952538"/>
                  </a:lnTo>
                  <a:close/>
                </a:path>
              </a:pathLst>
            </a:custGeom>
            <a:gradFill rotWithShape="true">
              <a:gsLst>
                <a:gs pos="0">
                  <a:srgbClr val="5170FF">
                    <a:alpha val="100000"/>
                  </a:srgbClr>
                </a:gs>
                <a:gs pos="100000">
                  <a:srgbClr val="FF66C4">
                    <a:alpha val="100000"/>
                  </a:srgbClr>
                </a:gs>
              </a:gsLst>
              <a:lin ang="0"/>
            </a:gradFill>
          </p:spPr>
        </p:sp>
        <p:sp>
          <p:nvSpPr>
            <p:cNvPr name="TextBox 7" id="7"/>
            <p:cNvSpPr txBox="true"/>
            <p:nvPr/>
          </p:nvSpPr>
          <p:spPr>
            <a:xfrm>
              <a:off x="0" y="19050"/>
              <a:ext cx="1553397" cy="1933488"/>
            </a:xfrm>
            <a:prstGeom prst="rect">
              <a:avLst/>
            </a:prstGeom>
          </p:spPr>
          <p:txBody>
            <a:bodyPr anchor="ctr" rtlCol="false" tIns="50800" lIns="50800" bIns="50800" rIns="50800"/>
            <a:lstStyle/>
            <a:p>
              <a:pPr algn="ctr">
                <a:lnSpc>
                  <a:spcPts val="1704"/>
                </a:lnSpc>
              </a:pPr>
            </a:p>
          </p:txBody>
        </p:sp>
      </p:grpSp>
      <p:grpSp>
        <p:nvGrpSpPr>
          <p:cNvPr name="Group 8" id="8"/>
          <p:cNvGrpSpPr/>
          <p:nvPr/>
        </p:nvGrpSpPr>
        <p:grpSpPr>
          <a:xfrm rot="0">
            <a:off x="-360918" y="8781464"/>
            <a:ext cx="2059630" cy="476836"/>
            <a:chOff x="0" y="0"/>
            <a:chExt cx="542454" cy="125587"/>
          </a:xfrm>
        </p:grpSpPr>
        <p:sp>
          <p:nvSpPr>
            <p:cNvPr name="Freeform 9" id="9"/>
            <p:cNvSpPr/>
            <p:nvPr/>
          </p:nvSpPr>
          <p:spPr>
            <a:xfrm flipH="false" flipV="false" rot="0">
              <a:off x="0" y="0"/>
              <a:ext cx="542454" cy="125587"/>
            </a:xfrm>
            <a:custGeom>
              <a:avLst/>
              <a:gdLst/>
              <a:ahLst/>
              <a:cxnLst/>
              <a:rect r="r" b="b" t="t" l="l"/>
              <a:pathLst>
                <a:path h="125587" w="542454">
                  <a:moveTo>
                    <a:pt x="0" y="0"/>
                  </a:moveTo>
                  <a:lnTo>
                    <a:pt x="542454" y="0"/>
                  </a:lnTo>
                  <a:lnTo>
                    <a:pt x="542454" y="125587"/>
                  </a:lnTo>
                  <a:lnTo>
                    <a:pt x="0" y="125587"/>
                  </a:lnTo>
                  <a:close/>
                </a:path>
              </a:pathLst>
            </a:custGeom>
            <a:gradFill rotWithShape="true">
              <a:gsLst>
                <a:gs pos="0">
                  <a:srgbClr val="5170FF">
                    <a:alpha val="100000"/>
                  </a:srgbClr>
                </a:gs>
                <a:gs pos="100000">
                  <a:srgbClr val="FF66C4">
                    <a:alpha val="100000"/>
                  </a:srgbClr>
                </a:gs>
              </a:gsLst>
              <a:lin ang="0"/>
            </a:gradFill>
          </p:spPr>
        </p:sp>
        <p:sp>
          <p:nvSpPr>
            <p:cNvPr name="TextBox 10" id="10"/>
            <p:cNvSpPr txBox="true"/>
            <p:nvPr/>
          </p:nvSpPr>
          <p:spPr>
            <a:xfrm>
              <a:off x="0" y="19050"/>
              <a:ext cx="542454" cy="106537"/>
            </a:xfrm>
            <a:prstGeom prst="rect">
              <a:avLst/>
            </a:prstGeom>
          </p:spPr>
          <p:txBody>
            <a:bodyPr anchor="ctr" rtlCol="false" tIns="50800" lIns="50800" bIns="50800" rIns="50800"/>
            <a:lstStyle/>
            <a:p>
              <a:pPr algn="ctr">
                <a:lnSpc>
                  <a:spcPts val="1704"/>
                </a:lnSpc>
              </a:pPr>
            </a:p>
          </p:txBody>
        </p:sp>
      </p:grpSp>
      <p:sp>
        <p:nvSpPr>
          <p:cNvPr name="TextBox 11" id="11"/>
          <p:cNvSpPr txBox="true"/>
          <p:nvPr/>
        </p:nvSpPr>
        <p:spPr>
          <a:xfrm rot="0">
            <a:off x="1206885" y="8847442"/>
            <a:ext cx="324030" cy="306779"/>
          </a:xfrm>
          <a:prstGeom prst="rect">
            <a:avLst/>
          </a:prstGeom>
        </p:spPr>
        <p:txBody>
          <a:bodyPr anchor="t" rtlCol="false" tIns="0" lIns="0" bIns="0" rIns="0">
            <a:spAutoFit/>
          </a:bodyPr>
          <a:lstStyle/>
          <a:p>
            <a:pPr algn="ctr">
              <a:lnSpc>
                <a:spcPts val="2520"/>
              </a:lnSpc>
              <a:spcBef>
                <a:spcPct val="0"/>
              </a:spcBef>
            </a:pPr>
            <a:r>
              <a:rPr lang="en-US" sz="1800">
                <a:solidFill>
                  <a:srgbClr val="231F20"/>
                </a:solidFill>
                <a:latin typeface="Inter"/>
                <a:ea typeface="Inter"/>
                <a:cs typeface="Inter"/>
                <a:sym typeface="Inter"/>
              </a:rPr>
              <a:t>06</a:t>
            </a:r>
          </a:p>
        </p:txBody>
      </p:sp>
      <p:sp>
        <p:nvSpPr>
          <p:cNvPr name="TextBox 12" id="12"/>
          <p:cNvSpPr txBox="true"/>
          <p:nvPr/>
        </p:nvSpPr>
        <p:spPr>
          <a:xfrm rot="0">
            <a:off x="206311" y="1548325"/>
            <a:ext cx="15976598" cy="1562988"/>
          </a:xfrm>
          <a:prstGeom prst="rect">
            <a:avLst/>
          </a:prstGeom>
        </p:spPr>
        <p:txBody>
          <a:bodyPr anchor="t" rtlCol="false" tIns="0" lIns="0" bIns="0" rIns="0">
            <a:spAutoFit/>
          </a:bodyPr>
          <a:lstStyle/>
          <a:p>
            <a:pPr algn="l">
              <a:lnSpc>
                <a:spcPts val="3007"/>
              </a:lnSpc>
            </a:pPr>
            <a:r>
              <a:rPr lang="en-US" sz="3199" b="true">
                <a:solidFill>
                  <a:srgbClr val="231F20"/>
                </a:solidFill>
                <a:latin typeface="Inter Bold"/>
                <a:ea typeface="Inter Bold"/>
                <a:cs typeface="Inter Bold"/>
                <a:sym typeface="Inter Bold"/>
              </a:rPr>
              <a:t>1.    WHERE WOULD YOU RATE YOURSELF ON (LLM, DEEP LEARNING, AI, ML). A, B, C [A = CAN CODE INDEPENDENTLY; B = CAN CODE UNDER SUPERVISION; C = HAVE LITTLE OR NO UNDERSTANDING]</a:t>
            </a:r>
          </a:p>
          <a:p>
            <a:pPr algn="l">
              <a:lnSpc>
                <a:spcPts val="3007"/>
              </a:lnSpc>
            </a:pPr>
          </a:p>
        </p:txBody>
      </p:sp>
      <p:grpSp>
        <p:nvGrpSpPr>
          <p:cNvPr name="Group 13" id="13"/>
          <p:cNvGrpSpPr/>
          <p:nvPr/>
        </p:nvGrpSpPr>
        <p:grpSpPr>
          <a:xfrm rot="0">
            <a:off x="2042392" y="3297045"/>
            <a:ext cx="16227256" cy="5073342"/>
            <a:chOff x="0" y="0"/>
            <a:chExt cx="4273845" cy="1336189"/>
          </a:xfrm>
        </p:grpSpPr>
        <p:sp>
          <p:nvSpPr>
            <p:cNvPr name="Freeform 14" id="14"/>
            <p:cNvSpPr/>
            <p:nvPr/>
          </p:nvSpPr>
          <p:spPr>
            <a:xfrm flipH="false" flipV="false" rot="0">
              <a:off x="0" y="0"/>
              <a:ext cx="4273845" cy="1336189"/>
            </a:xfrm>
            <a:custGeom>
              <a:avLst/>
              <a:gdLst/>
              <a:ahLst/>
              <a:cxnLst/>
              <a:rect r="r" b="b" t="t" l="l"/>
              <a:pathLst>
                <a:path h="1336189" w="4273845">
                  <a:moveTo>
                    <a:pt x="0" y="0"/>
                  </a:moveTo>
                  <a:lnTo>
                    <a:pt x="4273845" y="0"/>
                  </a:lnTo>
                  <a:lnTo>
                    <a:pt x="4273845" y="1336189"/>
                  </a:lnTo>
                  <a:lnTo>
                    <a:pt x="0" y="1336189"/>
                  </a:lnTo>
                  <a:close/>
                </a:path>
              </a:pathLst>
            </a:custGeom>
            <a:gradFill rotWithShape="true">
              <a:gsLst>
                <a:gs pos="0">
                  <a:srgbClr val="5170FF">
                    <a:alpha val="45000"/>
                  </a:srgbClr>
                </a:gs>
                <a:gs pos="100000">
                  <a:srgbClr val="FF66C4">
                    <a:alpha val="45000"/>
                  </a:srgbClr>
                </a:gs>
              </a:gsLst>
              <a:lin ang="0"/>
            </a:gradFill>
          </p:spPr>
        </p:sp>
        <p:sp>
          <p:nvSpPr>
            <p:cNvPr name="TextBox 15" id="15"/>
            <p:cNvSpPr txBox="true"/>
            <p:nvPr/>
          </p:nvSpPr>
          <p:spPr>
            <a:xfrm>
              <a:off x="0" y="19050"/>
              <a:ext cx="4273845" cy="1317139"/>
            </a:xfrm>
            <a:prstGeom prst="rect">
              <a:avLst/>
            </a:prstGeom>
          </p:spPr>
          <p:txBody>
            <a:bodyPr anchor="ctr" rtlCol="false" tIns="50800" lIns="50800" bIns="50800" rIns="50800"/>
            <a:lstStyle/>
            <a:p>
              <a:pPr algn="ctr">
                <a:lnSpc>
                  <a:spcPts val="1704"/>
                </a:lnSpc>
              </a:pPr>
            </a:p>
          </p:txBody>
        </p:sp>
      </p:grpSp>
      <p:sp>
        <p:nvSpPr>
          <p:cNvPr name="TextBox 16" id="16"/>
          <p:cNvSpPr txBox="true"/>
          <p:nvPr/>
        </p:nvSpPr>
        <p:spPr>
          <a:xfrm rot="0">
            <a:off x="2608457" y="3649622"/>
            <a:ext cx="13574452" cy="3599180"/>
          </a:xfrm>
          <a:prstGeom prst="rect">
            <a:avLst/>
          </a:prstGeom>
        </p:spPr>
        <p:txBody>
          <a:bodyPr anchor="t" rtlCol="false" tIns="0" lIns="0" bIns="0" rIns="0">
            <a:spAutoFit/>
          </a:bodyPr>
          <a:lstStyle/>
          <a:p>
            <a:pPr algn="just">
              <a:lnSpc>
                <a:spcPts val="3219"/>
              </a:lnSpc>
              <a:spcBef>
                <a:spcPct val="0"/>
              </a:spcBef>
            </a:pPr>
            <a:r>
              <a:rPr lang="en-US" sz="2299">
                <a:solidFill>
                  <a:srgbClr val="231F20"/>
                </a:solidFill>
                <a:latin typeface="Cambria"/>
                <a:ea typeface="Cambria"/>
                <a:cs typeface="Cambria"/>
                <a:sym typeface="Cambria"/>
              </a:rPr>
              <a:t>I rate myself B can code under supervision,because in current situation everyone wants their production and work efficient and faster so i use ai models like copilot for the coding part,but the thing which matters is how i can understand the system workflow and pipelines,AI is there to assist me but the real production and understanding should be done by me and also libraries and models changes gets updated which also changes the code from the previous ones often times we are not able to do those ,and speaking of concepts there's always some new researches and topics that comes in this new era of AI/ML,Deep Learning,LLM,so i rate myself ‘B’ for the both coding and understanding ,I at my current stage will prefer a senior person to help me to understand new topics pipelines and systematic workflow and AI assisting coding agent to help me to code faster and efficient way.</a:t>
            </a:r>
          </a:p>
        </p:txBody>
      </p:sp>
      <p:sp>
        <p:nvSpPr>
          <p:cNvPr name="TextBox 17" id="17"/>
          <p:cNvSpPr txBox="true"/>
          <p:nvPr/>
        </p:nvSpPr>
        <p:spPr>
          <a:xfrm rot="0">
            <a:off x="7093734" y="297839"/>
            <a:ext cx="7277663" cy="294110"/>
          </a:xfrm>
          <a:prstGeom prst="rect">
            <a:avLst/>
          </a:prstGeom>
        </p:spPr>
        <p:txBody>
          <a:bodyPr anchor="t" rtlCol="false" tIns="0" lIns="0" bIns="0" rIns="0">
            <a:spAutoFit/>
          </a:bodyPr>
          <a:lstStyle/>
          <a:p>
            <a:pPr algn="ctr">
              <a:lnSpc>
                <a:spcPts val="2204"/>
              </a:lnSpc>
              <a:spcBef>
                <a:spcPct val="0"/>
              </a:spcBef>
            </a:pPr>
            <a:r>
              <a:rPr lang="en-US" b="true" sz="2204">
                <a:solidFill>
                  <a:srgbClr val="231F20"/>
                </a:solidFill>
                <a:latin typeface="Inter Ultra-Bold"/>
                <a:ea typeface="Inter Ultra-Bold"/>
                <a:cs typeface="Inter Ultra-Bold"/>
                <a:sym typeface="Inter Ultra-Bold"/>
              </a:rPr>
              <a:t>PROBLEM STATEMENT- ASSIGNMENT 2</a:t>
            </a:r>
          </a:p>
        </p:txBody>
      </p:sp>
    </p:spTree>
  </p:cSld>
  <p:clrMapOvr>
    <a:masterClrMapping/>
  </p:clrMapOvr>
</p:sld>
</file>

<file path=ppt/slides/slide7.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272887" y="3380775"/>
            <a:ext cx="19416001" cy="6707318"/>
            <a:chOff x="0" y="0"/>
            <a:chExt cx="5113679" cy="1766536"/>
          </a:xfrm>
        </p:grpSpPr>
        <p:sp>
          <p:nvSpPr>
            <p:cNvPr name="Freeform 3" id="3"/>
            <p:cNvSpPr/>
            <p:nvPr/>
          </p:nvSpPr>
          <p:spPr>
            <a:xfrm flipH="false" flipV="false" rot="0">
              <a:off x="0" y="0"/>
              <a:ext cx="5113679" cy="1766536"/>
            </a:xfrm>
            <a:custGeom>
              <a:avLst/>
              <a:gdLst/>
              <a:ahLst/>
              <a:cxnLst/>
              <a:rect r="r" b="b" t="t" l="l"/>
              <a:pathLst>
                <a:path h="1766536" w="5113679">
                  <a:moveTo>
                    <a:pt x="0" y="0"/>
                  </a:moveTo>
                  <a:lnTo>
                    <a:pt x="5113679" y="0"/>
                  </a:lnTo>
                  <a:lnTo>
                    <a:pt x="5113679" y="1766536"/>
                  </a:lnTo>
                  <a:lnTo>
                    <a:pt x="0" y="1766536"/>
                  </a:lnTo>
                  <a:close/>
                </a:path>
              </a:pathLst>
            </a:custGeom>
            <a:gradFill rotWithShape="true">
              <a:gsLst>
                <a:gs pos="0">
                  <a:srgbClr val="5170FF">
                    <a:alpha val="80000"/>
                  </a:srgbClr>
                </a:gs>
                <a:gs pos="100000">
                  <a:srgbClr val="FF66C4">
                    <a:alpha val="80000"/>
                  </a:srgbClr>
                </a:gs>
              </a:gsLst>
              <a:lin ang="0"/>
            </a:gradFill>
          </p:spPr>
        </p:sp>
        <p:sp>
          <p:nvSpPr>
            <p:cNvPr name="TextBox 4" id="4"/>
            <p:cNvSpPr txBox="true"/>
            <p:nvPr/>
          </p:nvSpPr>
          <p:spPr>
            <a:xfrm>
              <a:off x="0" y="19050"/>
              <a:ext cx="5113679" cy="1747486"/>
            </a:xfrm>
            <a:prstGeom prst="rect">
              <a:avLst/>
            </a:prstGeom>
          </p:spPr>
          <p:txBody>
            <a:bodyPr anchor="ctr" rtlCol="false" tIns="50800" lIns="50800" bIns="50800" rIns="50800"/>
            <a:lstStyle/>
            <a:p>
              <a:pPr algn="ctr">
                <a:lnSpc>
                  <a:spcPts val="1704"/>
                </a:lnSpc>
              </a:pPr>
            </a:p>
          </p:txBody>
        </p:sp>
      </p:grpSp>
      <p:grpSp>
        <p:nvGrpSpPr>
          <p:cNvPr name="Group 5" id="5"/>
          <p:cNvGrpSpPr/>
          <p:nvPr/>
        </p:nvGrpSpPr>
        <p:grpSpPr>
          <a:xfrm rot="0">
            <a:off x="-852745" y="9611256"/>
            <a:ext cx="2059630" cy="476836"/>
            <a:chOff x="0" y="0"/>
            <a:chExt cx="542454" cy="125587"/>
          </a:xfrm>
        </p:grpSpPr>
        <p:sp>
          <p:nvSpPr>
            <p:cNvPr name="Freeform 6" id="6"/>
            <p:cNvSpPr/>
            <p:nvPr/>
          </p:nvSpPr>
          <p:spPr>
            <a:xfrm flipH="false" flipV="false" rot="0">
              <a:off x="0" y="0"/>
              <a:ext cx="542454" cy="125587"/>
            </a:xfrm>
            <a:custGeom>
              <a:avLst/>
              <a:gdLst/>
              <a:ahLst/>
              <a:cxnLst/>
              <a:rect r="r" b="b" t="t" l="l"/>
              <a:pathLst>
                <a:path h="125587" w="542454">
                  <a:moveTo>
                    <a:pt x="0" y="0"/>
                  </a:moveTo>
                  <a:lnTo>
                    <a:pt x="542454" y="0"/>
                  </a:lnTo>
                  <a:lnTo>
                    <a:pt x="542454" y="125587"/>
                  </a:lnTo>
                  <a:lnTo>
                    <a:pt x="0" y="125587"/>
                  </a:lnTo>
                  <a:close/>
                </a:path>
              </a:pathLst>
            </a:custGeom>
            <a:gradFill rotWithShape="true">
              <a:gsLst>
                <a:gs pos="0">
                  <a:srgbClr val="5170FF">
                    <a:alpha val="100000"/>
                  </a:srgbClr>
                </a:gs>
                <a:gs pos="100000">
                  <a:srgbClr val="FF66C4">
                    <a:alpha val="100000"/>
                  </a:srgbClr>
                </a:gs>
              </a:gsLst>
              <a:lin ang="0"/>
            </a:gradFill>
          </p:spPr>
        </p:sp>
        <p:sp>
          <p:nvSpPr>
            <p:cNvPr name="TextBox 7" id="7"/>
            <p:cNvSpPr txBox="true"/>
            <p:nvPr/>
          </p:nvSpPr>
          <p:spPr>
            <a:xfrm>
              <a:off x="0" y="19050"/>
              <a:ext cx="542454" cy="106537"/>
            </a:xfrm>
            <a:prstGeom prst="rect">
              <a:avLst/>
            </a:prstGeom>
          </p:spPr>
          <p:txBody>
            <a:bodyPr anchor="ctr" rtlCol="false" tIns="50800" lIns="50800" bIns="50800" rIns="50800"/>
            <a:lstStyle/>
            <a:p>
              <a:pPr algn="ctr">
                <a:lnSpc>
                  <a:spcPts val="1704"/>
                </a:lnSpc>
              </a:pPr>
            </a:p>
          </p:txBody>
        </p:sp>
      </p:grpSp>
      <p:sp>
        <p:nvSpPr>
          <p:cNvPr name="TextBox 8" id="8"/>
          <p:cNvSpPr txBox="true"/>
          <p:nvPr/>
        </p:nvSpPr>
        <p:spPr>
          <a:xfrm rot="0">
            <a:off x="272887" y="9677235"/>
            <a:ext cx="324030" cy="306779"/>
          </a:xfrm>
          <a:prstGeom prst="rect">
            <a:avLst/>
          </a:prstGeom>
        </p:spPr>
        <p:txBody>
          <a:bodyPr anchor="t" rtlCol="false" tIns="0" lIns="0" bIns="0" rIns="0">
            <a:spAutoFit/>
          </a:bodyPr>
          <a:lstStyle/>
          <a:p>
            <a:pPr algn="ctr">
              <a:lnSpc>
                <a:spcPts val="2520"/>
              </a:lnSpc>
              <a:spcBef>
                <a:spcPct val="0"/>
              </a:spcBef>
            </a:pPr>
            <a:r>
              <a:rPr lang="en-US" sz="1800">
                <a:solidFill>
                  <a:srgbClr val="231F20"/>
                </a:solidFill>
                <a:latin typeface="Inter"/>
                <a:ea typeface="Inter"/>
                <a:cs typeface="Inter"/>
                <a:sym typeface="Inter"/>
              </a:rPr>
              <a:t>07</a:t>
            </a:r>
          </a:p>
        </p:txBody>
      </p:sp>
      <p:sp>
        <p:nvSpPr>
          <p:cNvPr name="TextBox 9" id="9"/>
          <p:cNvSpPr txBox="true"/>
          <p:nvPr/>
        </p:nvSpPr>
        <p:spPr>
          <a:xfrm rot="0">
            <a:off x="1028700" y="1465476"/>
            <a:ext cx="12155279" cy="818895"/>
          </a:xfrm>
          <a:prstGeom prst="rect">
            <a:avLst/>
          </a:prstGeom>
        </p:spPr>
        <p:txBody>
          <a:bodyPr anchor="t" rtlCol="false" tIns="0" lIns="0" bIns="0" rIns="0">
            <a:spAutoFit/>
          </a:bodyPr>
          <a:lstStyle/>
          <a:p>
            <a:pPr algn="l">
              <a:lnSpc>
                <a:spcPts val="2161"/>
              </a:lnSpc>
            </a:pPr>
            <a:r>
              <a:rPr lang="en-US" sz="2299" b="true">
                <a:solidFill>
                  <a:srgbClr val="231F20"/>
                </a:solidFill>
                <a:latin typeface="Inter Bold"/>
                <a:ea typeface="Inter Bold"/>
                <a:cs typeface="Inter Bold"/>
                <a:sym typeface="Inter Bold"/>
              </a:rPr>
              <a:t>2.    WHAT ARE THE KEY ARCHITECTURAL COMPONENTS TO CREATE A CHATBOT BASED ON LLM? PLEASE EXPLAIN THE APPROACH ON A HIGH-LEVEL</a:t>
            </a:r>
          </a:p>
          <a:p>
            <a:pPr algn="l">
              <a:lnSpc>
                <a:spcPts val="2161"/>
              </a:lnSpc>
            </a:pPr>
          </a:p>
        </p:txBody>
      </p:sp>
      <p:sp>
        <p:nvSpPr>
          <p:cNvPr name="TextBox 10" id="10"/>
          <p:cNvSpPr txBox="true"/>
          <p:nvPr/>
        </p:nvSpPr>
        <p:spPr>
          <a:xfrm rot="0">
            <a:off x="1744844" y="3653064"/>
            <a:ext cx="15514456" cy="5626100"/>
          </a:xfrm>
          <a:prstGeom prst="rect">
            <a:avLst/>
          </a:prstGeom>
        </p:spPr>
        <p:txBody>
          <a:bodyPr anchor="t" rtlCol="false" tIns="0" lIns="0" bIns="0" rIns="0">
            <a:spAutoFit/>
          </a:bodyPr>
          <a:lstStyle/>
          <a:p>
            <a:pPr algn="just">
              <a:lnSpc>
                <a:spcPts val="2799"/>
              </a:lnSpc>
            </a:pPr>
            <a:r>
              <a:rPr lang="en-US" sz="1999">
                <a:solidFill>
                  <a:srgbClr val="231F20"/>
                </a:solidFill>
                <a:latin typeface="Inter"/>
                <a:ea typeface="Inter"/>
                <a:cs typeface="Inter"/>
                <a:sym typeface="Inter"/>
              </a:rPr>
              <a:t>The key architectural components to create a chatbot based on LLMs are:-</a:t>
            </a:r>
          </a:p>
          <a:p>
            <a:pPr algn="just">
              <a:lnSpc>
                <a:spcPts val="2799"/>
              </a:lnSpc>
            </a:pPr>
          </a:p>
          <a:p>
            <a:pPr algn="just">
              <a:lnSpc>
                <a:spcPts val="2799"/>
              </a:lnSpc>
            </a:pPr>
            <a:r>
              <a:rPr lang="en-US" sz="1999">
                <a:solidFill>
                  <a:srgbClr val="231F20"/>
                </a:solidFill>
                <a:latin typeface="Inter"/>
                <a:ea typeface="Inter"/>
                <a:cs typeface="Inter"/>
                <a:sym typeface="Inter"/>
              </a:rPr>
              <a:t>1)UI:- the frontend interface where user can write down their questions and the system then sends it to the backend to function.</a:t>
            </a:r>
          </a:p>
          <a:p>
            <a:pPr algn="just">
              <a:lnSpc>
                <a:spcPts val="2799"/>
              </a:lnSpc>
            </a:pPr>
            <a:r>
              <a:rPr lang="en-US" sz="1999">
                <a:solidFill>
                  <a:srgbClr val="231F20"/>
                </a:solidFill>
                <a:latin typeface="Inter"/>
                <a:ea typeface="Inter"/>
                <a:cs typeface="Inter"/>
                <a:sym typeface="Inter"/>
              </a:rPr>
              <a:t>2)Processing Layer:- where the it functions to clean the text like removing whitespaces making the sentence simpler standardize.</a:t>
            </a:r>
          </a:p>
          <a:p>
            <a:pPr algn="just">
              <a:lnSpc>
                <a:spcPts val="2799"/>
              </a:lnSpc>
            </a:pPr>
            <a:r>
              <a:rPr lang="en-US" sz="1999">
                <a:solidFill>
                  <a:srgbClr val="231F20"/>
                </a:solidFill>
                <a:latin typeface="Inter"/>
                <a:ea typeface="Inter"/>
                <a:cs typeface="Inter"/>
                <a:sym typeface="Inter"/>
              </a:rPr>
              <a:t>3)orchestration layer:-it works as decision maker which it analyzes the questions and understand the type of conversation ,and makes decision whether the answer present in internal documents</a:t>
            </a:r>
          </a:p>
          <a:p>
            <a:pPr algn="just">
              <a:lnSpc>
                <a:spcPts val="2799"/>
              </a:lnSpc>
            </a:pPr>
            <a:r>
              <a:rPr lang="en-US" sz="1999">
                <a:solidFill>
                  <a:srgbClr val="231F20"/>
                </a:solidFill>
                <a:latin typeface="Inter"/>
                <a:ea typeface="Inter"/>
                <a:cs typeface="Inter"/>
                <a:sym typeface="Inter"/>
              </a:rPr>
              <a:t>4)embedding model:- here the user question gets converted into the embedding which are basically set of numbers,these embedding helps to represent the meaning of the question</a:t>
            </a:r>
          </a:p>
          <a:p>
            <a:pPr algn="just">
              <a:lnSpc>
                <a:spcPts val="2799"/>
              </a:lnSpc>
            </a:pPr>
            <a:r>
              <a:rPr lang="en-US" sz="1999">
                <a:solidFill>
                  <a:srgbClr val="231F20"/>
                </a:solidFill>
                <a:latin typeface="Inter"/>
                <a:ea typeface="Inter"/>
                <a:cs typeface="Inter"/>
                <a:sym typeface="Inter"/>
              </a:rPr>
              <a:t>5)vector database:-these databases help to store,manage and search high dimensional embeddings,after the embedding model the vector database searches for sections where the embeddings are type of similar to the user question.</a:t>
            </a:r>
          </a:p>
          <a:p>
            <a:pPr algn="just">
              <a:lnSpc>
                <a:spcPts val="2799"/>
              </a:lnSpc>
            </a:pPr>
            <a:r>
              <a:rPr lang="en-US" sz="1999">
                <a:solidFill>
                  <a:srgbClr val="231F20"/>
                </a:solidFill>
                <a:latin typeface="Inter"/>
                <a:ea typeface="Inter"/>
                <a:cs typeface="Inter"/>
                <a:sym typeface="Inter"/>
              </a:rPr>
              <a:t>6)LLM core:- after the question goes through all the stages ,the llm receives the user question along with the context retrieved from the vector database it generates a response to it.</a:t>
            </a:r>
          </a:p>
          <a:p>
            <a:pPr algn="just">
              <a:lnSpc>
                <a:spcPts val="2799"/>
              </a:lnSpc>
            </a:pPr>
            <a:r>
              <a:rPr lang="en-US" sz="1999">
                <a:solidFill>
                  <a:srgbClr val="231F20"/>
                </a:solidFill>
                <a:latin typeface="Inter"/>
                <a:ea typeface="Inter"/>
                <a:cs typeface="Inter"/>
                <a:sym typeface="Inter"/>
              </a:rPr>
              <a:t>7)post response processing:- here it checks the tone,safety and clarity of the response generated</a:t>
            </a:r>
          </a:p>
          <a:p>
            <a:pPr algn="just">
              <a:lnSpc>
                <a:spcPts val="2799"/>
              </a:lnSpc>
            </a:pPr>
            <a:r>
              <a:rPr lang="en-US" sz="1999">
                <a:solidFill>
                  <a:srgbClr val="231F20"/>
                </a:solidFill>
                <a:latin typeface="Inter"/>
                <a:ea typeface="Inter"/>
                <a:cs typeface="Inter"/>
                <a:sym typeface="Inter"/>
              </a:rPr>
              <a:t>8)the final output gets shown in the ui to the user</a:t>
            </a:r>
          </a:p>
          <a:p>
            <a:pPr algn="just">
              <a:lnSpc>
                <a:spcPts val="2799"/>
              </a:lnSpc>
              <a:spcBef>
                <a:spcPct val="0"/>
              </a:spcBef>
            </a:pPr>
          </a:p>
        </p:txBody>
      </p:sp>
    </p:spTree>
  </p:cSld>
  <p:clrMapOvr>
    <a:masterClrMapping/>
  </p:clrMapOvr>
</p:sld>
</file>

<file path=ppt/slides/slide8.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360918" y="8781464"/>
            <a:ext cx="2059630" cy="476836"/>
            <a:chOff x="0" y="0"/>
            <a:chExt cx="542454" cy="125587"/>
          </a:xfrm>
        </p:grpSpPr>
        <p:sp>
          <p:nvSpPr>
            <p:cNvPr name="Freeform 3" id="3"/>
            <p:cNvSpPr/>
            <p:nvPr/>
          </p:nvSpPr>
          <p:spPr>
            <a:xfrm flipH="false" flipV="false" rot="0">
              <a:off x="0" y="0"/>
              <a:ext cx="542454" cy="125587"/>
            </a:xfrm>
            <a:custGeom>
              <a:avLst/>
              <a:gdLst/>
              <a:ahLst/>
              <a:cxnLst/>
              <a:rect r="r" b="b" t="t" l="l"/>
              <a:pathLst>
                <a:path h="125587" w="542454">
                  <a:moveTo>
                    <a:pt x="0" y="0"/>
                  </a:moveTo>
                  <a:lnTo>
                    <a:pt x="542454" y="0"/>
                  </a:lnTo>
                  <a:lnTo>
                    <a:pt x="542454" y="125587"/>
                  </a:lnTo>
                  <a:lnTo>
                    <a:pt x="0" y="125587"/>
                  </a:lnTo>
                  <a:close/>
                </a:path>
              </a:pathLst>
            </a:custGeom>
            <a:gradFill rotWithShape="true">
              <a:gsLst>
                <a:gs pos="0">
                  <a:srgbClr val="5170FF">
                    <a:alpha val="100000"/>
                  </a:srgbClr>
                </a:gs>
                <a:gs pos="100000">
                  <a:srgbClr val="FF66C4">
                    <a:alpha val="100000"/>
                  </a:srgbClr>
                </a:gs>
              </a:gsLst>
              <a:lin ang="0"/>
            </a:gradFill>
          </p:spPr>
        </p:sp>
        <p:sp>
          <p:nvSpPr>
            <p:cNvPr name="TextBox 4" id="4"/>
            <p:cNvSpPr txBox="true"/>
            <p:nvPr/>
          </p:nvSpPr>
          <p:spPr>
            <a:xfrm>
              <a:off x="0" y="19050"/>
              <a:ext cx="542454" cy="106537"/>
            </a:xfrm>
            <a:prstGeom prst="rect">
              <a:avLst/>
            </a:prstGeom>
          </p:spPr>
          <p:txBody>
            <a:bodyPr anchor="ctr" rtlCol="false" tIns="50800" lIns="50800" bIns="50800" rIns="50800"/>
            <a:lstStyle/>
            <a:p>
              <a:pPr algn="ctr">
                <a:lnSpc>
                  <a:spcPts val="1704"/>
                </a:lnSpc>
              </a:pPr>
            </a:p>
          </p:txBody>
        </p:sp>
      </p:grpSp>
      <p:sp>
        <p:nvSpPr>
          <p:cNvPr name="TextBox 5" id="5"/>
          <p:cNvSpPr txBox="true"/>
          <p:nvPr/>
        </p:nvSpPr>
        <p:spPr>
          <a:xfrm rot="0">
            <a:off x="1206885" y="8847442"/>
            <a:ext cx="324030" cy="306779"/>
          </a:xfrm>
          <a:prstGeom prst="rect">
            <a:avLst/>
          </a:prstGeom>
        </p:spPr>
        <p:txBody>
          <a:bodyPr anchor="t" rtlCol="false" tIns="0" lIns="0" bIns="0" rIns="0">
            <a:spAutoFit/>
          </a:bodyPr>
          <a:lstStyle/>
          <a:p>
            <a:pPr algn="ctr">
              <a:lnSpc>
                <a:spcPts val="2520"/>
              </a:lnSpc>
              <a:spcBef>
                <a:spcPct val="0"/>
              </a:spcBef>
            </a:pPr>
            <a:r>
              <a:rPr lang="en-US" sz="1800">
                <a:solidFill>
                  <a:srgbClr val="231F20"/>
                </a:solidFill>
                <a:latin typeface="Inter"/>
                <a:ea typeface="Inter"/>
                <a:cs typeface="Inter"/>
                <a:sym typeface="Inter"/>
              </a:rPr>
              <a:t>08</a:t>
            </a:r>
          </a:p>
        </p:txBody>
      </p:sp>
      <p:sp>
        <p:nvSpPr>
          <p:cNvPr name="TextBox 6" id="6"/>
          <p:cNvSpPr txBox="true"/>
          <p:nvPr/>
        </p:nvSpPr>
        <p:spPr>
          <a:xfrm rot="0">
            <a:off x="321764" y="464022"/>
            <a:ext cx="13496019" cy="1085596"/>
          </a:xfrm>
          <a:prstGeom prst="rect">
            <a:avLst/>
          </a:prstGeom>
        </p:spPr>
        <p:txBody>
          <a:bodyPr anchor="t" rtlCol="false" tIns="0" lIns="0" bIns="0" rIns="0">
            <a:spAutoFit/>
          </a:bodyPr>
          <a:lstStyle/>
          <a:p>
            <a:pPr algn="l">
              <a:lnSpc>
                <a:spcPts val="2161"/>
              </a:lnSpc>
            </a:pPr>
            <a:r>
              <a:rPr lang="en-US" sz="2299" b="true">
                <a:solidFill>
                  <a:srgbClr val="231F20"/>
                </a:solidFill>
                <a:latin typeface="Inter Bold"/>
                <a:ea typeface="Inter Bold"/>
                <a:cs typeface="Inter Bold"/>
                <a:sym typeface="Inter Bold"/>
              </a:rPr>
              <a:t>3.    PLEASE EXPLAIN VECTOR DATABASES. IF YOU WERE TO SELECT A VECTOR DATABASE FOR A HYPOTHETICAL PROBLEM (YOU MAY DEFINE THE PROBLEM) WHICH ONE WILL YOU CHOOSE, AND WHY?</a:t>
            </a:r>
          </a:p>
          <a:p>
            <a:pPr algn="l">
              <a:lnSpc>
                <a:spcPts val="2161"/>
              </a:lnSpc>
            </a:pPr>
          </a:p>
        </p:txBody>
      </p:sp>
      <p:sp>
        <p:nvSpPr>
          <p:cNvPr name="TextBox 7" id="7"/>
          <p:cNvSpPr txBox="true"/>
          <p:nvPr/>
        </p:nvSpPr>
        <p:spPr>
          <a:xfrm rot="0">
            <a:off x="1206885" y="2369922"/>
            <a:ext cx="15470564" cy="5657215"/>
          </a:xfrm>
          <a:prstGeom prst="rect">
            <a:avLst/>
          </a:prstGeom>
        </p:spPr>
        <p:txBody>
          <a:bodyPr anchor="t" rtlCol="false" tIns="0" lIns="0" bIns="0" rIns="0">
            <a:spAutoFit/>
          </a:bodyPr>
          <a:lstStyle/>
          <a:p>
            <a:pPr algn="just">
              <a:lnSpc>
                <a:spcPts val="2659"/>
              </a:lnSpc>
            </a:pPr>
            <a:r>
              <a:rPr lang="en-US" sz="1899">
                <a:solidFill>
                  <a:srgbClr val="231F20"/>
                </a:solidFill>
                <a:latin typeface="Inter"/>
                <a:ea typeface="Inter"/>
                <a:cs typeface="Inter"/>
                <a:sym typeface="Inter"/>
              </a:rPr>
              <a:t>Ans:- Vector databases help to store,manage,search high dimensional arrays called embeddings or vectors. In older systems like SQL like it used to use text matching keywords to search but in vector database it uses semantic like search based on similarity .It uses mathematic applications like:-</a:t>
            </a:r>
          </a:p>
          <a:p>
            <a:pPr algn="just">
              <a:lnSpc>
                <a:spcPts val="2659"/>
              </a:lnSpc>
            </a:pPr>
            <a:r>
              <a:rPr lang="en-US" sz="1899">
                <a:solidFill>
                  <a:srgbClr val="231F20"/>
                </a:solidFill>
                <a:latin typeface="Inter"/>
                <a:ea typeface="Inter"/>
                <a:cs typeface="Inter"/>
                <a:sym typeface="Inter"/>
              </a:rPr>
              <a:t>Cosine similarity</a:t>
            </a:r>
          </a:p>
          <a:p>
            <a:pPr algn="just">
              <a:lnSpc>
                <a:spcPts val="2659"/>
              </a:lnSpc>
            </a:pPr>
            <a:r>
              <a:rPr lang="en-US" sz="1899">
                <a:solidFill>
                  <a:srgbClr val="231F20"/>
                </a:solidFill>
                <a:latin typeface="Inter"/>
                <a:ea typeface="Inter"/>
                <a:cs typeface="Inter"/>
                <a:sym typeface="Inter"/>
              </a:rPr>
              <a:t>Euclidean distance</a:t>
            </a:r>
          </a:p>
          <a:p>
            <a:pPr algn="just">
              <a:lnSpc>
                <a:spcPts val="2659"/>
              </a:lnSpc>
            </a:pPr>
            <a:r>
              <a:rPr lang="en-US" sz="1899">
                <a:solidFill>
                  <a:srgbClr val="231F20"/>
                </a:solidFill>
                <a:latin typeface="Inter"/>
                <a:ea typeface="Inter"/>
                <a:cs typeface="Inter"/>
                <a:sym typeface="Inter"/>
              </a:rPr>
              <a:t>Dot product </a:t>
            </a:r>
          </a:p>
          <a:p>
            <a:pPr algn="just">
              <a:lnSpc>
                <a:spcPts val="2659"/>
              </a:lnSpc>
            </a:pPr>
          </a:p>
          <a:p>
            <a:pPr algn="just">
              <a:lnSpc>
                <a:spcPts val="2659"/>
              </a:lnSpc>
            </a:pPr>
            <a:r>
              <a:rPr lang="en-US" sz="1899">
                <a:solidFill>
                  <a:srgbClr val="231F20"/>
                </a:solidFill>
                <a:latin typeface="Inter"/>
                <a:ea typeface="Inter"/>
                <a:cs typeface="Inter"/>
                <a:sym typeface="Inter"/>
              </a:rPr>
              <a:t>The vector database has components like:-</a:t>
            </a:r>
          </a:p>
          <a:p>
            <a:pPr algn="just">
              <a:lnSpc>
                <a:spcPts val="2659"/>
              </a:lnSpc>
            </a:pPr>
            <a:r>
              <a:rPr lang="en-US" sz="1899" b="true">
                <a:solidFill>
                  <a:srgbClr val="231F20"/>
                </a:solidFill>
                <a:latin typeface="Inter Bold"/>
                <a:ea typeface="Inter Bold"/>
                <a:cs typeface="Inter Bold"/>
                <a:sym typeface="Inter Bold"/>
              </a:rPr>
              <a:t>Embeddings</a:t>
            </a:r>
            <a:r>
              <a:rPr lang="en-US" sz="1899">
                <a:solidFill>
                  <a:srgbClr val="231F20"/>
                </a:solidFill>
                <a:latin typeface="Inter"/>
                <a:ea typeface="Inter"/>
                <a:cs typeface="Inter"/>
                <a:sym typeface="Inter"/>
              </a:rPr>
              <a:t>:- the numerical representation of the text,image or audio or any kind of data.It helps of capture similarity.</a:t>
            </a:r>
          </a:p>
          <a:p>
            <a:pPr algn="just">
              <a:lnSpc>
                <a:spcPts val="2659"/>
              </a:lnSpc>
            </a:pPr>
          </a:p>
          <a:p>
            <a:pPr algn="just">
              <a:lnSpc>
                <a:spcPts val="2659"/>
              </a:lnSpc>
            </a:pPr>
            <a:r>
              <a:rPr lang="en-US" sz="1899" b="true">
                <a:solidFill>
                  <a:srgbClr val="231F20"/>
                </a:solidFill>
                <a:latin typeface="Inter Bold"/>
                <a:ea typeface="Inter Bold"/>
                <a:cs typeface="Inter Bold"/>
                <a:sym typeface="Inter Bold"/>
              </a:rPr>
              <a:t>Indexing Algorithm</a:t>
            </a:r>
            <a:r>
              <a:rPr lang="en-US" sz="1899">
                <a:solidFill>
                  <a:srgbClr val="231F20"/>
                </a:solidFill>
                <a:latin typeface="Inter"/>
                <a:ea typeface="Inter"/>
                <a:cs typeface="Inter"/>
                <a:sym typeface="Inter"/>
              </a:rPr>
              <a:t>:- To get the Approximate Nearest Neighbour using algorithms like HNSW (Hierarchical Navigable Small World graphs),IVF (Inverted File Index),PQ (Product Quantization) to do the search faster and efficient .</a:t>
            </a:r>
          </a:p>
          <a:p>
            <a:pPr algn="just">
              <a:lnSpc>
                <a:spcPts val="2659"/>
              </a:lnSpc>
            </a:pPr>
          </a:p>
          <a:p>
            <a:pPr algn="just">
              <a:lnSpc>
                <a:spcPts val="2659"/>
              </a:lnSpc>
            </a:pPr>
            <a:r>
              <a:rPr lang="en-US" sz="1899" b="true">
                <a:solidFill>
                  <a:srgbClr val="231F20"/>
                </a:solidFill>
                <a:latin typeface="Inter Bold"/>
                <a:ea typeface="Inter Bold"/>
                <a:cs typeface="Inter Bold"/>
                <a:sym typeface="Inter Bold"/>
              </a:rPr>
              <a:t>Metadata Filtering</a:t>
            </a:r>
            <a:r>
              <a:rPr lang="en-US" sz="1899">
                <a:solidFill>
                  <a:srgbClr val="231F20"/>
                </a:solidFill>
                <a:latin typeface="Inter"/>
                <a:ea typeface="Inter"/>
                <a:cs typeface="Inter"/>
                <a:sym typeface="Inter"/>
              </a:rPr>
              <a:t>:-It stores the extra information along side with each vectors,for example tags categories,topics .It helps to filter results,narrow down search,make the responses more relevant.</a:t>
            </a:r>
          </a:p>
          <a:p>
            <a:pPr algn="just">
              <a:lnSpc>
                <a:spcPts val="2659"/>
              </a:lnSpc>
            </a:pPr>
          </a:p>
          <a:p>
            <a:pPr algn="just">
              <a:lnSpc>
                <a:spcPts val="2659"/>
              </a:lnSpc>
              <a:spcBef>
                <a:spcPct val="0"/>
              </a:spcBef>
            </a:pPr>
            <a:r>
              <a:rPr lang="en-US" sz="1899">
                <a:solidFill>
                  <a:srgbClr val="231F20"/>
                </a:solidFill>
                <a:latin typeface="Inter"/>
                <a:ea typeface="Inter"/>
                <a:cs typeface="Inter"/>
                <a:sym typeface="Inter"/>
              </a:rPr>
              <a:t> </a:t>
            </a:r>
            <a:r>
              <a:rPr lang="en-US" b="true" sz="1899">
                <a:solidFill>
                  <a:srgbClr val="231F20"/>
                </a:solidFill>
                <a:latin typeface="Inter Bold"/>
                <a:ea typeface="Inter Bold"/>
                <a:cs typeface="Inter Bold"/>
                <a:sym typeface="Inter Bold"/>
              </a:rPr>
              <a:t>Low Latency Retrieval</a:t>
            </a:r>
            <a:r>
              <a:rPr lang="en-US" sz="1899">
                <a:solidFill>
                  <a:srgbClr val="231F20"/>
                </a:solidFill>
                <a:latin typeface="Inter"/>
                <a:ea typeface="Inter"/>
                <a:cs typeface="Inter"/>
                <a:sym typeface="Inter"/>
              </a:rPr>
              <a:t>:- It optimizes for fast similarity search in the vectors set,to execute for faster response.</a:t>
            </a:r>
          </a:p>
        </p:txBody>
      </p:sp>
      <p:grpSp>
        <p:nvGrpSpPr>
          <p:cNvPr name="Group 8" id="8"/>
          <p:cNvGrpSpPr/>
          <p:nvPr/>
        </p:nvGrpSpPr>
        <p:grpSpPr>
          <a:xfrm rot="0">
            <a:off x="321764" y="1844757"/>
            <a:ext cx="5898053" cy="7413543"/>
            <a:chOff x="0" y="0"/>
            <a:chExt cx="1553397" cy="1952538"/>
          </a:xfrm>
        </p:grpSpPr>
        <p:sp>
          <p:nvSpPr>
            <p:cNvPr name="Freeform 9" id="9"/>
            <p:cNvSpPr/>
            <p:nvPr/>
          </p:nvSpPr>
          <p:spPr>
            <a:xfrm flipH="false" flipV="false" rot="0">
              <a:off x="0" y="0"/>
              <a:ext cx="1553397" cy="1952538"/>
            </a:xfrm>
            <a:custGeom>
              <a:avLst/>
              <a:gdLst/>
              <a:ahLst/>
              <a:cxnLst/>
              <a:rect r="r" b="b" t="t" l="l"/>
              <a:pathLst>
                <a:path h="1952538" w="1553397">
                  <a:moveTo>
                    <a:pt x="0" y="0"/>
                  </a:moveTo>
                  <a:lnTo>
                    <a:pt x="1553397" y="0"/>
                  </a:lnTo>
                  <a:lnTo>
                    <a:pt x="1553397" y="1952538"/>
                  </a:lnTo>
                  <a:lnTo>
                    <a:pt x="0" y="1952538"/>
                  </a:lnTo>
                  <a:close/>
                </a:path>
              </a:pathLst>
            </a:custGeom>
            <a:gradFill rotWithShape="true">
              <a:gsLst>
                <a:gs pos="0">
                  <a:srgbClr val="5170FF">
                    <a:alpha val="50000"/>
                  </a:srgbClr>
                </a:gs>
                <a:gs pos="100000">
                  <a:srgbClr val="FF66C4">
                    <a:alpha val="50000"/>
                  </a:srgbClr>
                </a:gs>
              </a:gsLst>
              <a:lin ang="0"/>
            </a:gradFill>
          </p:spPr>
        </p:sp>
        <p:sp>
          <p:nvSpPr>
            <p:cNvPr name="TextBox 10" id="10"/>
            <p:cNvSpPr txBox="true"/>
            <p:nvPr/>
          </p:nvSpPr>
          <p:spPr>
            <a:xfrm>
              <a:off x="0" y="19050"/>
              <a:ext cx="1553397" cy="1933488"/>
            </a:xfrm>
            <a:prstGeom prst="rect">
              <a:avLst/>
            </a:prstGeom>
          </p:spPr>
          <p:txBody>
            <a:bodyPr anchor="ctr" rtlCol="false" tIns="50800" lIns="50800" bIns="50800" rIns="50800"/>
            <a:lstStyle/>
            <a:p>
              <a:pPr algn="ctr">
                <a:lnSpc>
                  <a:spcPts val="1704"/>
                </a:lnSpc>
              </a:pPr>
            </a:p>
          </p:txBody>
        </p:sp>
      </p:grpSp>
    </p:spTree>
  </p:cSld>
  <p:clrMapOvr>
    <a:masterClrMapping/>
  </p:clrMapOvr>
</p:sld>
</file>

<file path=ppt/slides/slide9.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5199670" y="1118913"/>
            <a:ext cx="2059630" cy="476836"/>
            <a:chOff x="0" y="0"/>
            <a:chExt cx="542454" cy="125587"/>
          </a:xfrm>
        </p:grpSpPr>
        <p:sp>
          <p:nvSpPr>
            <p:cNvPr name="Freeform 3" id="3"/>
            <p:cNvSpPr/>
            <p:nvPr/>
          </p:nvSpPr>
          <p:spPr>
            <a:xfrm flipH="false" flipV="false" rot="0">
              <a:off x="0" y="0"/>
              <a:ext cx="542454" cy="125587"/>
            </a:xfrm>
            <a:custGeom>
              <a:avLst/>
              <a:gdLst/>
              <a:ahLst/>
              <a:cxnLst/>
              <a:rect r="r" b="b" t="t" l="l"/>
              <a:pathLst>
                <a:path h="125587" w="542454">
                  <a:moveTo>
                    <a:pt x="0" y="0"/>
                  </a:moveTo>
                  <a:lnTo>
                    <a:pt x="542454" y="0"/>
                  </a:lnTo>
                  <a:lnTo>
                    <a:pt x="542454" y="125587"/>
                  </a:lnTo>
                  <a:lnTo>
                    <a:pt x="0" y="125587"/>
                  </a:lnTo>
                  <a:close/>
                </a:path>
              </a:pathLst>
            </a:custGeom>
            <a:gradFill rotWithShape="true">
              <a:gsLst>
                <a:gs pos="0">
                  <a:srgbClr val="5170FF">
                    <a:alpha val="50000"/>
                  </a:srgbClr>
                </a:gs>
                <a:gs pos="100000">
                  <a:srgbClr val="FF66C4">
                    <a:alpha val="50000"/>
                  </a:srgbClr>
                </a:gs>
              </a:gsLst>
              <a:lin ang="0"/>
            </a:gradFill>
          </p:spPr>
        </p:sp>
        <p:sp>
          <p:nvSpPr>
            <p:cNvPr name="TextBox 4" id="4"/>
            <p:cNvSpPr txBox="true"/>
            <p:nvPr/>
          </p:nvSpPr>
          <p:spPr>
            <a:xfrm>
              <a:off x="0" y="19050"/>
              <a:ext cx="542454" cy="106537"/>
            </a:xfrm>
            <a:prstGeom prst="rect">
              <a:avLst/>
            </a:prstGeom>
          </p:spPr>
          <p:txBody>
            <a:bodyPr anchor="ctr" rtlCol="false" tIns="50800" lIns="50800" bIns="50800" rIns="50800"/>
            <a:lstStyle/>
            <a:p>
              <a:pPr algn="ctr">
                <a:lnSpc>
                  <a:spcPts val="1704"/>
                </a:lnSpc>
              </a:pPr>
            </a:p>
          </p:txBody>
        </p:sp>
      </p:grpSp>
      <p:grpSp>
        <p:nvGrpSpPr>
          <p:cNvPr name="Group 5" id="5"/>
          <p:cNvGrpSpPr/>
          <p:nvPr/>
        </p:nvGrpSpPr>
        <p:grpSpPr>
          <a:xfrm rot="0">
            <a:off x="-663023" y="408619"/>
            <a:ext cx="11749011" cy="2297601"/>
            <a:chOff x="0" y="0"/>
            <a:chExt cx="3094390" cy="605130"/>
          </a:xfrm>
        </p:grpSpPr>
        <p:sp>
          <p:nvSpPr>
            <p:cNvPr name="Freeform 6" id="6"/>
            <p:cNvSpPr/>
            <p:nvPr/>
          </p:nvSpPr>
          <p:spPr>
            <a:xfrm flipH="false" flipV="false" rot="0">
              <a:off x="0" y="0"/>
              <a:ext cx="3094390" cy="605130"/>
            </a:xfrm>
            <a:custGeom>
              <a:avLst/>
              <a:gdLst/>
              <a:ahLst/>
              <a:cxnLst/>
              <a:rect r="r" b="b" t="t" l="l"/>
              <a:pathLst>
                <a:path h="605130" w="3094390">
                  <a:moveTo>
                    <a:pt x="0" y="0"/>
                  </a:moveTo>
                  <a:lnTo>
                    <a:pt x="3094390" y="0"/>
                  </a:lnTo>
                  <a:lnTo>
                    <a:pt x="3094390" y="605130"/>
                  </a:lnTo>
                  <a:lnTo>
                    <a:pt x="0" y="605130"/>
                  </a:lnTo>
                  <a:close/>
                </a:path>
              </a:pathLst>
            </a:custGeom>
            <a:gradFill rotWithShape="true">
              <a:gsLst>
                <a:gs pos="0">
                  <a:srgbClr val="5170FF">
                    <a:alpha val="52000"/>
                  </a:srgbClr>
                </a:gs>
                <a:gs pos="100000">
                  <a:srgbClr val="FF66C4">
                    <a:alpha val="52000"/>
                  </a:srgbClr>
                </a:gs>
              </a:gsLst>
              <a:lin ang="0"/>
            </a:gradFill>
          </p:spPr>
        </p:sp>
        <p:sp>
          <p:nvSpPr>
            <p:cNvPr name="TextBox 7" id="7"/>
            <p:cNvSpPr txBox="true"/>
            <p:nvPr/>
          </p:nvSpPr>
          <p:spPr>
            <a:xfrm>
              <a:off x="0" y="19050"/>
              <a:ext cx="3094390" cy="586080"/>
            </a:xfrm>
            <a:prstGeom prst="rect">
              <a:avLst/>
            </a:prstGeom>
          </p:spPr>
          <p:txBody>
            <a:bodyPr anchor="ctr" rtlCol="false" tIns="50800" lIns="50800" bIns="50800" rIns="50800"/>
            <a:lstStyle/>
            <a:p>
              <a:pPr algn="ctr">
                <a:lnSpc>
                  <a:spcPts val="1704"/>
                </a:lnSpc>
              </a:pPr>
            </a:p>
          </p:txBody>
        </p:sp>
      </p:grpSp>
      <p:sp>
        <p:nvSpPr>
          <p:cNvPr name="AutoShape 8" id="8"/>
          <p:cNvSpPr/>
          <p:nvPr/>
        </p:nvSpPr>
        <p:spPr>
          <a:xfrm flipV="true">
            <a:off x="-2608313" y="2725270"/>
            <a:ext cx="20476568" cy="38100"/>
          </a:xfrm>
          <a:prstGeom prst="line">
            <a:avLst/>
          </a:prstGeom>
          <a:ln cap="flat" w="38100">
            <a:solidFill>
              <a:srgbClr val="231F20"/>
            </a:solidFill>
            <a:prstDash val="solid"/>
            <a:headEnd type="none" len="sm" w="sm"/>
            <a:tailEnd type="none" len="sm" w="sm"/>
          </a:ln>
        </p:spPr>
      </p:sp>
      <p:sp>
        <p:nvSpPr>
          <p:cNvPr name="TextBox 9" id="9"/>
          <p:cNvSpPr txBox="true"/>
          <p:nvPr/>
        </p:nvSpPr>
        <p:spPr>
          <a:xfrm rot="0">
            <a:off x="16632404" y="1184892"/>
            <a:ext cx="324030" cy="306779"/>
          </a:xfrm>
          <a:prstGeom prst="rect">
            <a:avLst/>
          </a:prstGeom>
        </p:spPr>
        <p:txBody>
          <a:bodyPr anchor="t" rtlCol="false" tIns="0" lIns="0" bIns="0" rIns="0">
            <a:spAutoFit/>
          </a:bodyPr>
          <a:lstStyle/>
          <a:p>
            <a:pPr algn="ctr">
              <a:lnSpc>
                <a:spcPts val="2520"/>
              </a:lnSpc>
              <a:spcBef>
                <a:spcPct val="0"/>
              </a:spcBef>
            </a:pPr>
            <a:r>
              <a:rPr lang="en-US" sz="1800">
                <a:solidFill>
                  <a:srgbClr val="231F20"/>
                </a:solidFill>
                <a:latin typeface="Inter"/>
                <a:ea typeface="Inter"/>
                <a:cs typeface="Inter"/>
                <a:sym typeface="Inter"/>
              </a:rPr>
              <a:t>09</a:t>
            </a:r>
          </a:p>
        </p:txBody>
      </p:sp>
      <p:sp>
        <p:nvSpPr>
          <p:cNvPr name="TextBox 10" id="10"/>
          <p:cNvSpPr txBox="true"/>
          <p:nvPr/>
        </p:nvSpPr>
        <p:spPr>
          <a:xfrm rot="0">
            <a:off x="0" y="3636748"/>
            <a:ext cx="19129574" cy="4685666"/>
          </a:xfrm>
          <a:prstGeom prst="rect">
            <a:avLst/>
          </a:prstGeom>
        </p:spPr>
        <p:txBody>
          <a:bodyPr anchor="t" rtlCol="false" tIns="0" lIns="0" bIns="0" rIns="0">
            <a:spAutoFit/>
          </a:bodyPr>
          <a:lstStyle/>
          <a:p>
            <a:pPr algn="just">
              <a:lnSpc>
                <a:spcPts val="3359"/>
              </a:lnSpc>
            </a:pPr>
            <a:r>
              <a:rPr lang="en-US" sz="2399">
                <a:solidFill>
                  <a:srgbClr val="231F20"/>
                </a:solidFill>
                <a:latin typeface="Inter"/>
                <a:ea typeface="Inter"/>
                <a:cs typeface="Inter"/>
                <a:sym typeface="Inter"/>
              </a:rPr>
              <a:t>If I have to select a vector database for any hypothetical situation or task I will choose the FAISS</a:t>
            </a:r>
          </a:p>
          <a:p>
            <a:pPr algn="just">
              <a:lnSpc>
                <a:spcPts val="3359"/>
              </a:lnSpc>
            </a:pPr>
            <a:r>
              <a:rPr lang="en-US" sz="2399">
                <a:solidFill>
                  <a:srgbClr val="231F20"/>
                </a:solidFill>
                <a:latin typeface="Inter"/>
                <a:ea typeface="Inter"/>
                <a:cs typeface="Inter"/>
                <a:sym typeface="Inter"/>
              </a:rPr>
              <a:t>((Facebook AI Similarity Search) which is an open source vector search library because :-</a:t>
            </a:r>
          </a:p>
          <a:p>
            <a:pPr algn="just">
              <a:lnSpc>
                <a:spcPts val="3359"/>
              </a:lnSpc>
            </a:pPr>
          </a:p>
          <a:p>
            <a:pPr algn="just" marL="518157" indent="-259078" lvl="1">
              <a:lnSpc>
                <a:spcPts val="3359"/>
              </a:lnSpc>
              <a:buFont typeface="Arial"/>
              <a:buChar char="•"/>
            </a:pPr>
            <a:r>
              <a:rPr lang="en-US" sz="2399">
                <a:solidFill>
                  <a:srgbClr val="231F20"/>
                </a:solidFill>
                <a:latin typeface="Inter"/>
                <a:ea typeface="Inter"/>
                <a:cs typeface="Inter"/>
                <a:sym typeface="Inter"/>
              </a:rPr>
              <a:t>It is fast and efficient,It can deliver very fast compared to other vector databases.</a:t>
            </a:r>
          </a:p>
          <a:p>
            <a:pPr algn="just">
              <a:lnSpc>
                <a:spcPts val="3359"/>
              </a:lnSpc>
            </a:pPr>
          </a:p>
          <a:p>
            <a:pPr algn="just" marL="518157" indent="-259078" lvl="1">
              <a:lnSpc>
                <a:spcPts val="3359"/>
              </a:lnSpc>
              <a:buFont typeface="Arial"/>
              <a:buChar char="•"/>
            </a:pPr>
            <a:r>
              <a:rPr lang="en-US" sz="2399">
                <a:solidFill>
                  <a:srgbClr val="231F20"/>
                </a:solidFill>
                <a:latin typeface="Inter"/>
                <a:ea typeface="Inter"/>
                <a:cs typeface="Inter"/>
                <a:sym typeface="Inter"/>
              </a:rPr>
              <a:t>It has full control over indexing and storage.</a:t>
            </a:r>
          </a:p>
          <a:p>
            <a:pPr algn="just">
              <a:lnSpc>
                <a:spcPts val="3359"/>
              </a:lnSpc>
            </a:pPr>
          </a:p>
          <a:p>
            <a:pPr algn="just" marL="518157" indent="-259078" lvl="1">
              <a:lnSpc>
                <a:spcPts val="3359"/>
              </a:lnSpc>
              <a:buFont typeface="Arial"/>
              <a:buChar char="•"/>
            </a:pPr>
            <a:r>
              <a:rPr lang="en-US" sz="2399">
                <a:solidFill>
                  <a:srgbClr val="231F20"/>
                </a:solidFill>
                <a:latin typeface="Inter"/>
                <a:ea typeface="Inter"/>
                <a:cs typeface="Inter"/>
                <a:sym typeface="Inter"/>
              </a:rPr>
              <a:t>It is lightweight and serverless,which can work locally in our own server.</a:t>
            </a:r>
          </a:p>
          <a:p>
            <a:pPr algn="just">
              <a:lnSpc>
                <a:spcPts val="3359"/>
              </a:lnSpc>
            </a:pPr>
          </a:p>
          <a:p>
            <a:pPr algn="just">
              <a:lnSpc>
                <a:spcPts val="3359"/>
              </a:lnSpc>
            </a:pPr>
          </a:p>
          <a:p>
            <a:pPr algn="just">
              <a:lnSpc>
                <a:spcPts val="4059"/>
              </a:lnSpc>
            </a:pPr>
          </a:p>
        </p:txBody>
      </p:sp>
      <p:sp>
        <p:nvSpPr>
          <p:cNvPr name="TextBox 11" id="11"/>
          <p:cNvSpPr txBox="true"/>
          <p:nvPr/>
        </p:nvSpPr>
        <p:spPr>
          <a:xfrm rot="0">
            <a:off x="127533" y="1156481"/>
            <a:ext cx="15976598" cy="487425"/>
          </a:xfrm>
          <a:prstGeom prst="rect">
            <a:avLst/>
          </a:prstGeom>
        </p:spPr>
        <p:txBody>
          <a:bodyPr anchor="t" rtlCol="false" tIns="0" lIns="0" bIns="0" rIns="0">
            <a:spAutoFit/>
          </a:bodyPr>
          <a:lstStyle/>
          <a:p>
            <a:pPr algn="l">
              <a:lnSpc>
                <a:spcPts val="3571"/>
              </a:lnSpc>
            </a:pPr>
            <a:r>
              <a:rPr lang="en-US" b="true" sz="3799">
                <a:solidFill>
                  <a:srgbClr val="231F20"/>
                </a:solidFill>
                <a:latin typeface="Inter Bold"/>
                <a:ea typeface="Inter Bold"/>
                <a:cs typeface="Inter Bold"/>
                <a:sym typeface="Inter Bold"/>
              </a:rPr>
              <a:t>MY PREFERED VECTOR DATABASE FAISS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DAG-ZzGhcjY</dc:identifier>
  <dcterms:modified xsi:type="dcterms:W3CDTF">2011-08-01T06:04:30Z</dcterms:modified>
  <cp:revision>1</cp:revision>
  <dc:title>ACCUKNOX TASK ASSIGNMENT</dc:title>
</cp:coreProperties>
</file>

<file path=docProps/thumbnail.jpeg>
</file>